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1079" r:id="rId3"/>
    <p:sldId id="1080" r:id="rId4"/>
    <p:sldId id="1028" r:id="rId5"/>
    <p:sldId id="1081" r:id="rId6"/>
    <p:sldId id="1022" r:id="rId7"/>
    <p:sldId id="1023" r:id="rId8"/>
    <p:sldId id="1024" r:id="rId9"/>
    <p:sldId id="1025" r:id="rId10"/>
    <p:sldId id="1027" r:id="rId11"/>
    <p:sldId id="1029" r:id="rId12"/>
    <p:sldId id="1048" r:id="rId13"/>
    <p:sldId id="1082" r:id="rId14"/>
    <p:sldId id="1083" r:id="rId15"/>
    <p:sldId id="1084" r:id="rId16"/>
    <p:sldId id="1085" r:id="rId17"/>
    <p:sldId id="1087" r:id="rId18"/>
    <p:sldId id="1088" r:id="rId19"/>
    <p:sldId id="1086" r:id="rId20"/>
    <p:sldId id="1052" r:id="rId21"/>
    <p:sldId id="1089" r:id="rId22"/>
    <p:sldId id="1054" r:id="rId23"/>
    <p:sldId id="1055" r:id="rId24"/>
    <p:sldId id="292" r:id="rId25"/>
    <p:sldId id="261" r:id="rId26"/>
    <p:sldId id="275" r:id="rId27"/>
    <p:sldId id="260" r:id="rId28"/>
    <p:sldId id="1090" r:id="rId29"/>
    <p:sldId id="276" r:id="rId30"/>
    <p:sldId id="1091" r:id="rId31"/>
    <p:sldId id="1092" r:id="rId32"/>
    <p:sldId id="1093" r:id="rId33"/>
    <p:sldId id="1094" r:id="rId34"/>
    <p:sldId id="1095" r:id="rId35"/>
    <p:sldId id="1096" r:id="rId36"/>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BC7"/>
    <a:srgbClr val="375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2B2B2-906A-470A-99F2-C47392E36736}" v="106" dt="2024-10-07T10:25:56.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61" autoAdjust="0"/>
    <p:restoredTop sz="72567" autoAdjust="0"/>
  </p:normalViewPr>
  <p:slideViewPr>
    <p:cSldViewPr snapToGrid="0">
      <p:cViewPr varScale="1">
        <p:scale>
          <a:sx n="63" d="100"/>
          <a:sy n="63" d="100"/>
        </p:scale>
        <p:origin x="116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4"/>
          </a:xfrm>
          <a:prstGeom prst="rect">
            <a:avLst/>
          </a:prstGeom>
        </p:spPr>
        <p:txBody>
          <a:bodyPr vert="horz" lIns="96613" tIns="48307" rIns="96613" bIns="48307" rtlCol="0"/>
          <a:lstStyle>
            <a:lvl1pPr algn="l">
              <a:defRPr sz="1300"/>
            </a:lvl1pPr>
          </a:lstStyle>
          <a:p>
            <a:endParaRPr lang="en-GB"/>
          </a:p>
        </p:txBody>
      </p:sp>
      <p:sp>
        <p:nvSpPr>
          <p:cNvPr id="3" name="Date Placeholder 2"/>
          <p:cNvSpPr>
            <a:spLocks noGrp="1"/>
          </p:cNvSpPr>
          <p:nvPr>
            <p:ph type="dt" idx="1"/>
          </p:nvPr>
        </p:nvSpPr>
        <p:spPr>
          <a:xfrm>
            <a:off x="3901698" y="0"/>
            <a:ext cx="2984871" cy="502834"/>
          </a:xfrm>
          <a:prstGeom prst="rect">
            <a:avLst/>
          </a:prstGeom>
        </p:spPr>
        <p:txBody>
          <a:bodyPr vert="horz" lIns="96613" tIns="48307" rIns="96613" bIns="48307" rtlCol="0"/>
          <a:lstStyle>
            <a:lvl1pPr algn="r">
              <a:defRPr sz="1300"/>
            </a:lvl1pPr>
          </a:lstStyle>
          <a:p>
            <a:fld id="{B3ABC6FA-86D8-4A19-9ADD-E10F40AB675B}" type="datetimeFigureOut">
              <a:rPr lang="en-GB" smtClean="0"/>
              <a:pPr/>
              <a:t>08/10/2024</a:t>
            </a:fld>
            <a:endParaRPr lang="en-GB"/>
          </a:p>
        </p:txBody>
      </p:sp>
      <p:sp>
        <p:nvSpPr>
          <p:cNvPr id="4" name="Slide Image Placeholder 3"/>
          <p:cNvSpPr>
            <a:spLocks noGrp="1" noRot="1" noChangeAspect="1"/>
          </p:cNvSpPr>
          <p:nvPr>
            <p:ph type="sldImg" idx="2"/>
          </p:nvPr>
        </p:nvSpPr>
        <p:spPr>
          <a:xfrm>
            <a:off x="439738" y="1254125"/>
            <a:ext cx="6010275" cy="3381375"/>
          </a:xfrm>
          <a:prstGeom prst="rect">
            <a:avLst/>
          </a:prstGeom>
          <a:noFill/>
          <a:ln w="12700">
            <a:solidFill>
              <a:prstClr val="black"/>
            </a:solidFill>
          </a:ln>
        </p:spPr>
        <p:txBody>
          <a:bodyPr vert="horz" lIns="96613" tIns="48307" rIns="96613" bIns="48307" rtlCol="0" anchor="ctr"/>
          <a:lstStyle/>
          <a:p>
            <a:endParaRPr lang="en-GB"/>
          </a:p>
        </p:txBody>
      </p:sp>
      <p:sp>
        <p:nvSpPr>
          <p:cNvPr id="5" name="Notes Placeholder 4"/>
          <p:cNvSpPr>
            <a:spLocks noGrp="1"/>
          </p:cNvSpPr>
          <p:nvPr>
            <p:ph type="body" sz="quarter" idx="3"/>
          </p:nvPr>
        </p:nvSpPr>
        <p:spPr>
          <a:xfrm>
            <a:off x="688818" y="4823034"/>
            <a:ext cx="5510530" cy="3946118"/>
          </a:xfrm>
          <a:prstGeom prst="rect">
            <a:avLst/>
          </a:prstGeom>
        </p:spPr>
        <p:txBody>
          <a:bodyPr vert="horz" lIns="96613" tIns="48307" rIns="96613" bIns="4830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4871" cy="502834"/>
          </a:xfrm>
          <a:prstGeom prst="rect">
            <a:avLst/>
          </a:prstGeom>
        </p:spPr>
        <p:txBody>
          <a:bodyPr vert="horz" lIns="96613" tIns="48307" rIns="96613" bIns="48307"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13" tIns="48307" rIns="96613" bIns="48307" rtlCol="0" anchor="b"/>
          <a:lstStyle>
            <a:lvl1pPr algn="r">
              <a:defRPr sz="1300"/>
            </a:lvl1pPr>
          </a:lstStyle>
          <a:p>
            <a:fld id="{E33FE6C8-5FFC-4E60-8307-DFBD29BDA1B0}" type="slidenum">
              <a:rPr lang="en-GB" smtClean="0"/>
              <a:pPr/>
              <a:t>‹#›</a:t>
            </a:fld>
            <a:endParaRPr lang="en-GB"/>
          </a:p>
        </p:txBody>
      </p:sp>
    </p:spTree>
    <p:extLst>
      <p:ext uri="{BB962C8B-B14F-4D97-AF65-F5344CB8AC3E}">
        <p14:creationId xmlns:p14="http://schemas.microsoft.com/office/powerpoint/2010/main" val="186287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1</a:t>
            </a:fld>
            <a:endParaRPr lang="en-GB"/>
          </a:p>
        </p:txBody>
      </p:sp>
    </p:spTree>
    <p:extLst>
      <p:ext uri="{BB962C8B-B14F-4D97-AF65-F5344CB8AC3E}">
        <p14:creationId xmlns:p14="http://schemas.microsoft.com/office/powerpoint/2010/main" val="4215029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10</a:t>
            </a:fld>
            <a:endParaRPr lang="en-GB"/>
          </a:p>
        </p:txBody>
      </p:sp>
    </p:spTree>
    <p:extLst>
      <p:ext uri="{BB962C8B-B14F-4D97-AF65-F5344CB8AC3E}">
        <p14:creationId xmlns:p14="http://schemas.microsoft.com/office/powerpoint/2010/main" val="258595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11</a:t>
            </a:fld>
            <a:endParaRPr lang="en-GB"/>
          </a:p>
        </p:txBody>
      </p:sp>
    </p:spTree>
    <p:extLst>
      <p:ext uri="{BB962C8B-B14F-4D97-AF65-F5344CB8AC3E}">
        <p14:creationId xmlns:p14="http://schemas.microsoft.com/office/powerpoint/2010/main" val="3305000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Choose together. </a:t>
            </a:r>
          </a:p>
          <a:p>
            <a:pPr>
              <a:lnSpc>
                <a:spcPct val="107000"/>
              </a:lnSpc>
              <a:spcAft>
                <a:spcPts val="800"/>
              </a:spcAft>
            </a:pPr>
            <a:endParaRPr lang="en-GB" dirty="0"/>
          </a:p>
          <a:p>
            <a:pPr>
              <a:lnSpc>
                <a:spcPct val="107000"/>
              </a:lnSpc>
              <a:spcAft>
                <a:spcPts val="800"/>
              </a:spcAft>
            </a:pPr>
            <a:r>
              <a:rPr lang="en-GB" dirty="0"/>
              <a:t>Have an element of flexibility to allow for personal choice to be brought in by teachers. </a:t>
            </a:r>
          </a:p>
        </p:txBody>
      </p:sp>
      <p:sp>
        <p:nvSpPr>
          <p:cNvPr id="4" name="Slide Number Placeholder 3"/>
          <p:cNvSpPr>
            <a:spLocks noGrp="1"/>
          </p:cNvSpPr>
          <p:nvPr>
            <p:ph type="sldNum" sz="quarter" idx="10"/>
          </p:nvPr>
        </p:nvSpPr>
        <p:spPr/>
        <p:txBody>
          <a:bodyPr/>
          <a:lstStyle/>
          <a:p>
            <a:fld id="{E33FE6C8-5FFC-4E60-8307-DFBD29BDA1B0}" type="slidenum">
              <a:rPr lang="en-GB" smtClean="0"/>
              <a:pPr/>
              <a:t>12</a:t>
            </a:fld>
            <a:endParaRPr lang="en-GB"/>
          </a:p>
        </p:txBody>
      </p:sp>
    </p:spTree>
    <p:extLst>
      <p:ext uri="{BB962C8B-B14F-4D97-AF65-F5344CB8AC3E}">
        <p14:creationId xmlns:p14="http://schemas.microsoft.com/office/powerpoint/2010/main" val="1211707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Recommend 20 minutes of reading per day.</a:t>
            </a:r>
          </a:p>
          <a:p>
            <a:endParaRPr lang="en-GB" sz="1200" dirty="0"/>
          </a:p>
          <a:p>
            <a:r>
              <a:rPr lang="en-GB" sz="1200" dirty="0"/>
              <a:t>Research suggests this can:</a:t>
            </a:r>
          </a:p>
          <a:p>
            <a:endParaRPr lang="en-GB" sz="1200" dirty="0"/>
          </a:p>
          <a:p>
            <a:r>
              <a:rPr lang="en-GB" sz="1200" dirty="0"/>
              <a:t>-Promote improved health and wellbeing</a:t>
            </a:r>
          </a:p>
          <a:p>
            <a:r>
              <a:rPr lang="en-GB" sz="1200" dirty="0"/>
              <a:t>-Help build social connections and relationships </a:t>
            </a:r>
          </a:p>
          <a:p>
            <a:r>
              <a:rPr lang="en-GB" sz="1200" dirty="0"/>
              <a:t>-Increased ability to succeed academically throughout all subjects</a:t>
            </a:r>
          </a:p>
          <a:p>
            <a:r>
              <a:rPr lang="en-GB" sz="1200" dirty="0"/>
              <a:t>-Improve reading and writing attainment</a:t>
            </a:r>
          </a:p>
          <a:p>
            <a:r>
              <a:rPr lang="en-GB" sz="1200" dirty="0"/>
              <a:t>-Improve text comprehension and grammar</a:t>
            </a:r>
          </a:p>
          <a:p>
            <a:r>
              <a:rPr lang="en-GB" sz="1200" dirty="0"/>
              <a:t>-Improve vocabulary understanding and use</a:t>
            </a:r>
          </a:p>
          <a:p>
            <a:r>
              <a:rPr lang="en-GB" sz="1200" dirty="0"/>
              <a:t>-Increase self-confidence as a reader</a:t>
            </a:r>
          </a:p>
          <a:p>
            <a:r>
              <a:rPr lang="en-GB" sz="1200" dirty="0"/>
              <a:t>-Develop pleasure in reading in later life</a:t>
            </a:r>
          </a:p>
          <a:p>
            <a:r>
              <a:rPr lang="en-GB" sz="1200" dirty="0"/>
              <a:t>-Improve general knowledge</a:t>
            </a:r>
          </a:p>
          <a:p>
            <a:r>
              <a:rPr lang="en-GB" sz="1200" dirty="0"/>
              <a:t>-Develop a better understanding of other cultures</a:t>
            </a:r>
          </a:p>
          <a:p>
            <a:r>
              <a:rPr lang="en-GB" sz="1200" dirty="0"/>
              <a:t>-Lead to a greater insight into human nature and decision-making</a:t>
            </a:r>
          </a:p>
          <a:p>
            <a:endParaRPr lang="en-GB" sz="1200" dirty="0"/>
          </a:p>
          <a:p>
            <a:r>
              <a:rPr lang="en-GB" sz="1200" dirty="0"/>
              <a:t>-Develop positive reading attitudes </a:t>
            </a:r>
          </a:p>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13</a:t>
            </a:fld>
            <a:endParaRPr lang="en-GB"/>
          </a:p>
        </p:txBody>
      </p:sp>
    </p:spTree>
    <p:extLst>
      <p:ext uri="{BB962C8B-B14F-4D97-AF65-F5344CB8AC3E}">
        <p14:creationId xmlns:p14="http://schemas.microsoft.com/office/powerpoint/2010/main" val="651025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The 20 minutes should be made up of a range of…</a:t>
            </a:r>
          </a:p>
        </p:txBody>
      </p:sp>
      <p:sp>
        <p:nvSpPr>
          <p:cNvPr id="4" name="Slide Number Placeholder 3"/>
          <p:cNvSpPr>
            <a:spLocks noGrp="1"/>
          </p:cNvSpPr>
          <p:nvPr>
            <p:ph type="sldNum" sz="quarter" idx="10"/>
          </p:nvPr>
        </p:nvSpPr>
        <p:spPr/>
        <p:txBody>
          <a:bodyPr/>
          <a:lstStyle/>
          <a:p>
            <a:fld id="{E33FE6C8-5FFC-4E60-8307-DFBD29BDA1B0}" type="slidenum">
              <a:rPr lang="en-GB" smtClean="0"/>
              <a:pPr/>
              <a:t>14</a:t>
            </a:fld>
            <a:endParaRPr lang="en-GB"/>
          </a:p>
        </p:txBody>
      </p:sp>
    </p:spTree>
    <p:extLst>
      <p:ext uri="{BB962C8B-B14F-4D97-AF65-F5344CB8AC3E}">
        <p14:creationId xmlns:p14="http://schemas.microsoft.com/office/powerpoint/2010/main" val="373026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15</a:t>
            </a:fld>
            <a:endParaRPr lang="en-GB"/>
          </a:p>
        </p:txBody>
      </p:sp>
    </p:spTree>
    <p:extLst>
      <p:ext uri="{BB962C8B-B14F-4D97-AF65-F5344CB8AC3E}">
        <p14:creationId xmlns:p14="http://schemas.microsoft.com/office/powerpoint/2010/main" val="1298927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Only when all of these work together can we say the reader is fluent. </a:t>
            </a:r>
          </a:p>
        </p:txBody>
      </p:sp>
      <p:sp>
        <p:nvSpPr>
          <p:cNvPr id="4" name="Slide Number Placeholder 3"/>
          <p:cNvSpPr>
            <a:spLocks noGrp="1"/>
          </p:cNvSpPr>
          <p:nvPr>
            <p:ph type="sldNum" sz="quarter" idx="10"/>
          </p:nvPr>
        </p:nvSpPr>
        <p:spPr/>
        <p:txBody>
          <a:bodyPr/>
          <a:lstStyle/>
          <a:p>
            <a:fld id="{E33FE6C8-5FFC-4E60-8307-DFBD29BDA1B0}" type="slidenum">
              <a:rPr lang="en-GB" smtClean="0"/>
              <a:pPr/>
              <a:t>16</a:t>
            </a:fld>
            <a:endParaRPr lang="en-GB"/>
          </a:p>
        </p:txBody>
      </p:sp>
    </p:spTree>
    <p:extLst>
      <p:ext uri="{BB962C8B-B14F-4D97-AF65-F5344CB8AC3E}">
        <p14:creationId xmlns:p14="http://schemas.microsoft.com/office/powerpoint/2010/main" val="2071470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17</a:t>
            </a:fld>
            <a:endParaRPr lang="en-GB"/>
          </a:p>
        </p:txBody>
      </p:sp>
    </p:spTree>
    <p:extLst>
      <p:ext uri="{BB962C8B-B14F-4D97-AF65-F5344CB8AC3E}">
        <p14:creationId xmlns:p14="http://schemas.microsoft.com/office/powerpoint/2010/main" val="2272746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18</a:t>
            </a:fld>
            <a:endParaRPr lang="en-GB"/>
          </a:p>
        </p:txBody>
      </p:sp>
    </p:spTree>
    <p:extLst>
      <p:ext uri="{BB962C8B-B14F-4D97-AF65-F5344CB8AC3E}">
        <p14:creationId xmlns:p14="http://schemas.microsoft.com/office/powerpoint/2010/main" val="3579576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19</a:t>
            </a:fld>
            <a:endParaRPr lang="en-GB"/>
          </a:p>
        </p:txBody>
      </p:sp>
    </p:spTree>
    <p:extLst>
      <p:ext uri="{BB962C8B-B14F-4D97-AF65-F5344CB8AC3E}">
        <p14:creationId xmlns:p14="http://schemas.microsoft.com/office/powerpoint/2010/main" val="34402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Might see different ways of recording in books now </a:t>
            </a:r>
            <a:r>
              <a:rPr lang="en-GB" dirty="0" err="1"/>
              <a:t>ie</a:t>
            </a:r>
            <a:r>
              <a:rPr lang="en-GB" dirty="0"/>
              <a:t> more photographs, more explanations of discussions taken place in the classroom etc. </a:t>
            </a:r>
          </a:p>
        </p:txBody>
      </p:sp>
      <p:sp>
        <p:nvSpPr>
          <p:cNvPr id="4" name="Slide Number Placeholder 3"/>
          <p:cNvSpPr>
            <a:spLocks noGrp="1"/>
          </p:cNvSpPr>
          <p:nvPr>
            <p:ph type="sldNum" sz="quarter" idx="10"/>
          </p:nvPr>
        </p:nvSpPr>
        <p:spPr/>
        <p:txBody>
          <a:bodyPr/>
          <a:lstStyle/>
          <a:p>
            <a:fld id="{E33FE6C8-5FFC-4E60-8307-DFBD29BDA1B0}" type="slidenum">
              <a:rPr lang="en-GB" smtClean="0"/>
              <a:pPr/>
              <a:t>2</a:t>
            </a:fld>
            <a:endParaRPr lang="en-GB"/>
          </a:p>
        </p:txBody>
      </p:sp>
    </p:spTree>
    <p:extLst>
      <p:ext uri="{BB962C8B-B14F-4D97-AF65-F5344CB8AC3E}">
        <p14:creationId xmlns:p14="http://schemas.microsoft.com/office/powerpoint/2010/main" val="3425295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20</a:t>
            </a:fld>
            <a:endParaRPr lang="en-GB"/>
          </a:p>
        </p:txBody>
      </p:sp>
    </p:spTree>
    <p:extLst>
      <p:ext uri="{BB962C8B-B14F-4D97-AF65-F5344CB8AC3E}">
        <p14:creationId xmlns:p14="http://schemas.microsoft.com/office/powerpoint/2010/main" val="4158969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Always ask ‘why?’ / ‘how do you know?’</a:t>
            </a:r>
          </a:p>
        </p:txBody>
      </p:sp>
      <p:sp>
        <p:nvSpPr>
          <p:cNvPr id="4" name="Slide Number Placeholder 3"/>
          <p:cNvSpPr>
            <a:spLocks noGrp="1"/>
          </p:cNvSpPr>
          <p:nvPr>
            <p:ph type="sldNum" sz="quarter" idx="10"/>
          </p:nvPr>
        </p:nvSpPr>
        <p:spPr/>
        <p:txBody>
          <a:bodyPr/>
          <a:lstStyle/>
          <a:p>
            <a:fld id="{E33FE6C8-5FFC-4E60-8307-DFBD29BDA1B0}" type="slidenum">
              <a:rPr lang="en-GB" smtClean="0"/>
              <a:pPr/>
              <a:t>21</a:t>
            </a:fld>
            <a:endParaRPr lang="en-GB"/>
          </a:p>
        </p:txBody>
      </p:sp>
    </p:spTree>
    <p:extLst>
      <p:ext uri="{BB962C8B-B14F-4D97-AF65-F5344CB8AC3E}">
        <p14:creationId xmlns:p14="http://schemas.microsoft.com/office/powerpoint/2010/main" val="3477850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Summarising different.</a:t>
            </a:r>
          </a:p>
          <a:p>
            <a:pPr>
              <a:lnSpc>
                <a:spcPct val="107000"/>
              </a:lnSpc>
              <a:spcAft>
                <a:spcPts val="800"/>
              </a:spcAft>
            </a:pPr>
            <a:endParaRPr lang="en-GB" dirty="0"/>
          </a:p>
          <a:p>
            <a:pPr>
              <a:lnSpc>
                <a:spcPct val="107000"/>
              </a:lnSpc>
              <a:spcAft>
                <a:spcPts val="800"/>
              </a:spcAft>
            </a:pPr>
            <a:r>
              <a:rPr lang="en-GB" dirty="0"/>
              <a:t>Main skills are the same, but what differs is the complexity of the text. </a:t>
            </a:r>
          </a:p>
          <a:p>
            <a:pPr>
              <a:lnSpc>
                <a:spcPct val="107000"/>
              </a:lnSpc>
              <a:spcAft>
                <a:spcPts val="800"/>
              </a:spcAft>
            </a:pPr>
            <a:r>
              <a:rPr lang="en-GB" dirty="0"/>
              <a:t>Using multiple pieces of evidence to support inferences and explanations.</a:t>
            </a:r>
          </a:p>
          <a:p>
            <a:pPr>
              <a:lnSpc>
                <a:spcPct val="107000"/>
              </a:lnSpc>
              <a:spcAft>
                <a:spcPts val="800"/>
              </a:spcAft>
            </a:pPr>
            <a:endParaRPr lang="en-GB" dirty="0"/>
          </a:p>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22</a:t>
            </a:fld>
            <a:endParaRPr lang="en-GB"/>
          </a:p>
        </p:txBody>
      </p:sp>
    </p:spTree>
    <p:extLst>
      <p:ext uri="{BB962C8B-B14F-4D97-AF65-F5344CB8AC3E}">
        <p14:creationId xmlns:p14="http://schemas.microsoft.com/office/powerpoint/2010/main" val="2518276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Ask them to tell you what they think visualise something to look like. What do they see in their head?</a:t>
            </a:r>
          </a:p>
          <a:p>
            <a:pPr>
              <a:lnSpc>
                <a:spcPct val="107000"/>
              </a:lnSpc>
              <a:spcAft>
                <a:spcPts val="800"/>
              </a:spcAft>
            </a:pPr>
            <a:endParaRPr lang="en-GB" dirty="0"/>
          </a:p>
          <a:p>
            <a:pPr>
              <a:lnSpc>
                <a:spcPct val="107000"/>
              </a:lnSpc>
              <a:spcAft>
                <a:spcPts val="800"/>
              </a:spcAft>
            </a:pPr>
            <a:r>
              <a:rPr lang="en-GB" dirty="0"/>
              <a:t>Get them to generate questions to ask the author, character, can they ask you a retrieval question about the text instead?</a:t>
            </a:r>
          </a:p>
          <a:p>
            <a:pPr>
              <a:lnSpc>
                <a:spcPct val="107000"/>
              </a:lnSpc>
              <a:spcAft>
                <a:spcPts val="800"/>
              </a:spcAft>
            </a:pPr>
            <a:endParaRPr lang="en-GB" dirty="0"/>
          </a:p>
          <a:p>
            <a:pPr>
              <a:lnSpc>
                <a:spcPct val="107000"/>
              </a:lnSpc>
              <a:spcAft>
                <a:spcPts val="800"/>
              </a:spcAft>
            </a:pPr>
            <a:r>
              <a:rPr lang="en-GB" dirty="0"/>
              <a:t>Check-in to monitor their understanding – do you know what this word means? Why do you think the character acted in this way?</a:t>
            </a:r>
          </a:p>
          <a:p>
            <a:pPr>
              <a:lnSpc>
                <a:spcPct val="107000"/>
              </a:lnSpc>
              <a:spcAft>
                <a:spcPts val="800"/>
              </a:spcAft>
            </a:pPr>
            <a:endParaRPr lang="en-GB" dirty="0"/>
          </a:p>
          <a:p>
            <a:pPr>
              <a:lnSpc>
                <a:spcPct val="107000"/>
              </a:lnSpc>
              <a:spcAft>
                <a:spcPts val="800"/>
              </a:spcAft>
            </a:pPr>
            <a:r>
              <a:rPr lang="en-GB" dirty="0"/>
              <a:t>Text structure – identify the sub-headings, headings, paragraphs, did you know boxes and discuss why they author uses them.</a:t>
            </a:r>
          </a:p>
          <a:p>
            <a:pPr>
              <a:lnSpc>
                <a:spcPct val="107000"/>
              </a:lnSpc>
              <a:spcAft>
                <a:spcPts val="800"/>
              </a:spcAft>
            </a:pPr>
            <a:endParaRPr lang="en-GB" dirty="0"/>
          </a:p>
          <a:p>
            <a:pPr>
              <a:lnSpc>
                <a:spcPct val="107000"/>
              </a:lnSpc>
              <a:spcAft>
                <a:spcPts val="800"/>
              </a:spcAft>
            </a:pPr>
            <a:r>
              <a:rPr lang="en-GB" dirty="0"/>
              <a:t>Author’s intent – important because these decisions will transfer to their writing. Why has the author used that piece of language? Why have they used short, simple sentences? What effect does it have on you as the reader?</a:t>
            </a:r>
          </a:p>
          <a:p>
            <a:pPr>
              <a:lnSpc>
                <a:spcPct val="107000"/>
              </a:lnSpc>
              <a:spcAft>
                <a:spcPts val="800"/>
              </a:spcAft>
            </a:pPr>
            <a:endParaRPr lang="en-GB" dirty="0"/>
          </a:p>
          <a:p>
            <a:pPr>
              <a:lnSpc>
                <a:spcPct val="107000"/>
              </a:lnSpc>
              <a:spcAft>
                <a:spcPts val="800"/>
              </a:spcAft>
            </a:pPr>
            <a:r>
              <a:rPr lang="en-GB" dirty="0"/>
              <a:t>Discuss context of book – historical context, time periods, geographical knowledge needed to fully comprehend. </a:t>
            </a:r>
          </a:p>
        </p:txBody>
      </p:sp>
      <p:sp>
        <p:nvSpPr>
          <p:cNvPr id="4" name="Slide Number Placeholder 3"/>
          <p:cNvSpPr>
            <a:spLocks noGrp="1"/>
          </p:cNvSpPr>
          <p:nvPr>
            <p:ph type="sldNum" sz="quarter" idx="10"/>
          </p:nvPr>
        </p:nvSpPr>
        <p:spPr/>
        <p:txBody>
          <a:bodyPr/>
          <a:lstStyle/>
          <a:p>
            <a:fld id="{E33FE6C8-5FFC-4E60-8307-DFBD29BDA1B0}" type="slidenum">
              <a:rPr lang="en-GB" smtClean="0"/>
              <a:pPr/>
              <a:t>23</a:t>
            </a:fld>
            <a:endParaRPr lang="en-GB"/>
          </a:p>
        </p:txBody>
      </p:sp>
    </p:spTree>
    <p:extLst>
      <p:ext uri="{BB962C8B-B14F-4D97-AF65-F5344CB8AC3E}">
        <p14:creationId xmlns:p14="http://schemas.microsoft.com/office/powerpoint/2010/main" val="333555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Vocabulary is important in context. How can we use the knowledge in and around the sentence to hazard a guess at meaning. Can you think of another example sentence to put this word into? Can you think of a time when you have felt incensed? Tell me about it. </a:t>
            </a:r>
          </a:p>
        </p:txBody>
      </p:sp>
      <p:sp>
        <p:nvSpPr>
          <p:cNvPr id="4" name="Slide Number Placeholder 3"/>
          <p:cNvSpPr>
            <a:spLocks noGrp="1"/>
          </p:cNvSpPr>
          <p:nvPr>
            <p:ph type="sldNum" sz="quarter" idx="5"/>
          </p:nvPr>
        </p:nvSpPr>
        <p:spPr/>
        <p:txBody>
          <a:bodyPr/>
          <a:lstStyle/>
          <a:p>
            <a:fld id="{E33FE6C8-5FFC-4E60-8307-DFBD29BDA1B0}" type="slidenum">
              <a:rPr lang="en-GB" smtClean="0"/>
              <a:pPr/>
              <a:t>24</a:t>
            </a:fld>
            <a:endParaRPr lang="en-GB"/>
          </a:p>
        </p:txBody>
      </p:sp>
    </p:spTree>
    <p:extLst>
      <p:ext uri="{BB962C8B-B14F-4D97-AF65-F5344CB8AC3E}">
        <p14:creationId xmlns:p14="http://schemas.microsoft.com/office/powerpoint/2010/main" val="3500874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it comes to inference, ask them how they know? Why? Get them to add because to their verbal answer. It will tell you if they have understood the inference fully or not. The author gives clues to how characters are feeling without explicitly telling the reader. Can the child find them? </a:t>
            </a:r>
          </a:p>
        </p:txBody>
      </p:sp>
      <p:sp>
        <p:nvSpPr>
          <p:cNvPr id="4" name="Slide Number Placeholder 3"/>
          <p:cNvSpPr>
            <a:spLocks noGrp="1"/>
          </p:cNvSpPr>
          <p:nvPr>
            <p:ph type="sldNum" sz="quarter" idx="5"/>
          </p:nvPr>
        </p:nvSpPr>
        <p:spPr/>
        <p:txBody>
          <a:bodyPr/>
          <a:lstStyle/>
          <a:p>
            <a:fld id="{E33FE6C8-5FFC-4E60-8307-DFBD29BDA1B0}" type="slidenum">
              <a:rPr lang="en-GB" smtClean="0"/>
              <a:pPr/>
              <a:t>25</a:t>
            </a:fld>
            <a:endParaRPr lang="en-GB"/>
          </a:p>
        </p:txBody>
      </p:sp>
    </p:spTree>
    <p:extLst>
      <p:ext uri="{BB962C8B-B14F-4D97-AF65-F5344CB8AC3E}">
        <p14:creationId xmlns:p14="http://schemas.microsoft.com/office/powerpoint/2010/main" val="3254348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ask how they know? Get them to add because.</a:t>
            </a:r>
          </a:p>
          <a:p>
            <a:endParaRPr lang="en-GB" dirty="0"/>
          </a:p>
          <a:p>
            <a:r>
              <a:rPr lang="en-GB" dirty="0"/>
              <a:t>Tell them your predictions and why you think that. It will model plausible predictions for them. </a:t>
            </a:r>
          </a:p>
        </p:txBody>
      </p:sp>
      <p:sp>
        <p:nvSpPr>
          <p:cNvPr id="4" name="Slide Number Placeholder 3"/>
          <p:cNvSpPr>
            <a:spLocks noGrp="1"/>
          </p:cNvSpPr>
          <p:nvPr>
            <p:ph type="sldNum" sz="quarter" idx="5"/>
          </p:nvPr>
        </p:nvSpPr>
        <p:spPr/>
        <p:txBody>
          <a:bodyPr/>
          <a:lstStyle/>
          <a:p>
            <a:fld id="{E33FE6C8-5FFC-4E60-8307-DFBD29BDA1B0}" type="slidenum">
              <a:rPr lang="en-GB" smtClean="0"/>
              <a:pPr/>
              <a:t>26</a:t>
            </a:fld>
            <a:endParaRPr lang="en-GB"/>
          </a:p>
        </p:txBody>
      </p:sp>
    </p:spTree>
    <p:extLst>
      <p:ext uri="{BB962C8B-B14F-4D97-AF65-F5344CB8AC3E}">
        <p14:creationId xmlns:p14="http://schemas.microsoft.com/office/powerpoint/2010/main" val="2192248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 to Y2, get them to retell the story in order. Draw a picture of the beginning, middle, end. Muddle the pictures up – can they order them correctly?</a:t>
            </a:r>
          </a:p>
          <a:p>
            <a:endParaRPr lang="en-GB" dirty="0"/>
          </a:p>
          <a:p>
            <a:r>
              <a:rPr lang="en-GB" dirty="0"/>
              <a:t>Summarise is a difficult skill – not too much information and not too little. We want a summary not a retell of the whole text. Give them criteria – summarise in 5 sentences, 20 words, choose the 5 most important facts. </a:t>
            </a:r>
          </a:p>
        </p:txBody>
      </p:sp>
      <p:sp>
        <p:nvSpPr>
          <p:cNvPr id="4" name="Slide Number Placeholder 3"/>
          <p:cNvSpPr>
            <a:spLocks noGrp="1"/>
          </p:cNvSpPr>
          <p:nvPr>
            <p:ph type="sldNum" sz="quarter" idx="5"/>
          </p:nvPr>
        </p:nvSpPr>
        <p:spPr/>
        <p:txBody>
          <a:bodyPr/>
          <a:lstStyle/>
          <a:p>
            <a:fld id="{E33FE6C8-5FFC-4E60-8307-DFBD29BDA1B0}" type="slidenum">
              <a:rPr lang="en-GB" smtClean="0"/>
              <a:pPr/>
              <a:t>28</a:t>
            </a:fld>
            <a:endParaRPr lang="en-GB"/>
          </a:p>
        </p:txBody>
      </p:sp>
    </p:spTree>
    <p:extLst>
      <p:ext uri="{BB962C8B-B14F-4D97-AF65-F5344CB8AC3E}">
        <p14:creationId xmlns:p14="http://schemas.microsoft.com/office/powerpoint/2010/main" val="1047878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skill that needs developing over time and needs constant modelling. If you come across a word they don’t understand, steer them to a dictionary to find a definition. Model how re-read a section to clarify your own understanding and explain why you are doing that. </a:t>
            </a:r>
          </a:p>
        </p:txBody>
      </p:sp>
      <p:sp>
        <p:nvSpPr>
          <p:cNvPr id="4" name="Slide Number Placeholder 3"/>
          <p:cNvSpPr>
            <a:spLocks noGrp="1"/>
          </p:cNvSpPr>
          <p:nvPr>
            <p:ph type="sldNum" sz="quarter" idx="5"/>
          </p:nvPr>
        </p:nvSpPr>
        <p:spPr/>
        <p:txBody>
          <a:bodyPr/>
          <a:lstStyle/>
          <a:p>
            <a:fld id="{E33FE6C8-5FFC-4E60-8307-DFBD29BDA1B0}" type="slidenum">
              <a:rPr lang="en-GB" smtClean="0"/>
              <a:pPr/>
              <a:t>29</a:t>
            </a:fld>
            <a:endParaRPr lang="en-GB"/>
          </a:p>
        </p:txBody>
      </p:sp>
    </p:spTree>
    <p:extLst>
      <p:ext uri="{BB962C8B-B14F-4D97-AF65-F5344CB8AC3E}">
        <p14:creationId xmlns:p14="http://schemas.microsoft.com/office/powerpoint/2010/main" val="2672733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explore the book after reading, too. It’s nice to evaluate if they enjoyed it as a reader as this will grow and develop reading habits i.e. would they choose a book by that author again? Why or why not? Critically evaluate it which will impact their own writing habits i.e. did you like the way the author presented the information? If you were the author, would you do anything differently? Why or why not?</a:t>
            </a:r>
          </a:p>
        </p:txBody>
      </p:sp>
      <p:sp>
        <p:nvSpPr>
          <p:cNvPr id="4" name="Slide Number Placeholder 3"/>
          <p:cNvSpPr>
            <a:spLocks noGrp="1"/>
          </p:cNvSpPr>
          <p:nvPr>
            <p:ph type="sldNum" sz="quarter" idx="5"/>
          </p:nvPr>
        </p:nvSpPr>
        <p:spPr/>
        <p:txBody>
          <a:bodyPr/>
          <a:lstStyle/>
          <a:p>
            <a:fld id="{E33FE6C8-5FFC-4E60-8307-DFBD29BDA1B0}" type="slidenum">
              <a:rPr lang="en-GB" smtClean="0"/>
              <a:pPr/>
              <a:t>33</a:t>
            </a:fld>
            <a:endParaRPr lang="en-GB"/>
          </a:p>
        </p:txBody>
      </p:sp>
    </p:spTree>
    <p:extLst>
      <p:ext uri="{BB962C8B-B14F-4D97-AF65-F5344CB8AC3E}">
        <p14:creationId xmlns:p14="http://schemas.microsoft.com/office/powerpoint/2010/main" val="140092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3</a:t>
            </a:fld>
            <a:endParaRPr lang="en-GB"/>
          </a:p>
        </p:txBody>
      </p:sp>
    </p:spTree>
    <p:extLst>
      <p:ext uri="{BB962C8B-B14F-4D97-AF65-F5344CB8AC3E}">
        <p14:creationId xmlns:p14="http://schemas.microsoft.com/office/powerpoint/2010/main" val="1793419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Need to include a wide range of fiction, non-fiction and poetry. </a:t>
            </a:r>
          </a:p>
        </p:txBody>
      </p:sp>
      <p:sp>
        <p:nvSpPr>
          <p:cNvPr id="4" name="Slide Number Placeholder 3"/>
          <p:cNvSpPr>
            <a:spLocks noGrp="1"/>
          </p:cNvSpPr>
          <p:nvPr>
            <p:ph type="sldNum" sz="quarter" idx="10"/>
          </p:nvPr>
        </p:nvSpPr>
        <p:spPr/>
        <p:txBody>
          <a:bodyPr/>
          <a:lstStyle/>
          <a:p>
            <a:fld id="{E33FE6C8-5FFC-4E60-8307-DFBD29BDA1B0}" type="slidenum">
              <a:rPr lang="en-GB" smtClean="0"/>
              <a:pPr/>
              <a:t>4</a:t>
            </a:fld>
            <a:endParaRPr lang="en-GB"/>
          </a:p>
        </p:txBody>
      </p:sp>
    </p:spTree>
    <p:extLst>
      <p:ext uri="{BB962C8B-B14F-4D97-AF65-F5344CB8AC3E}">
        <p14:creationId xmlns:p14="http://schemas.microsoft.com/office/powerpoint/2010/main" val="37912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5</a:t>
            </a:fld>
            <a:endParaRPr lang="en-GB"/>
          </a:p>
        </p:txBody>
      </p:sp>
    </p:spTree>
    <p:extLst>
      <p:ext uri="{BB962C8B-B14F-4D97-AF65-F5344CB8AC3E}">
        <p14:creationId xmlns:p14="http://schemas.microsoft.com/office/powerpoint/2010/main" val="211834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a:t>Why this? Why now? Every time we choose to read something to our children, recommend something ask yourself, “Why this? Why now?” What is it offering our children that they haven’t already had access to?</a:t>
            </a:r>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6</a:t>
            </a:fld>
            <a:endParaRPr lang="en-GB"/>
          </a:p>
        </p:txBody>
      </p:sp>
    </p:spTree>
    <p:extLst>
      <p:ext uri="{BB962C8B-B14F-4D97-AF65-F5344CB8AC3E}">
        <p14:creationId xmlns:p14="http://schemas.microsoft.com/office/powerpoint/2010/main" val="106136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7</a:t>
            </a:fld>
            <a:endParaRPr lang="en-GB"/>
          </a:p>
        </p:txBody>
      </p:sp>
    </p:spTree>
    <p:extLst>
      <p:ext uri="{BB962C8B-B14F-4D97-AF65-F5344CB8AC3E}">
        <p14:creationId xmlns:p14="http://schemas.microsoft.com/office/powerpoint/2010/main" val="2309209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8</a:t>
            </a:fld>
            <a:endParaRPr lang="en-GB"/>
          </a:p>
        </p:txBody>
      </p:sp>
    </p:spTree>
    <p:extLst>
      <p:ext uri="{BB962C8B-B14F-4D97-AF65-F5344CB8AC3E}">
        <p14:creationId xmlns:p14="http://schemas.microsoft.com/office/powerpoint/2010/main" val="3767197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E33FE6C8-5FFC-4E60-8307-DFBD29BDA1B0}" type="slidenum">
              <a:rPr lang="en-GB" smtClean="0"/>
              <a:pPr/>
              <a:t>9</a:t>
            </a:fld>
            <a:endParaRPr lang="en-GB"/>
          </a:p>
        </p:txBody>
      </p:sp>
    </p:spTree>
    <p:extLst>
      <p:ext uri="{BB962C8B-B14F-4D97-AF65-F5344CB8AC3E}">
        <p14:creationId xmlns:p14="http://schemas.microsoft.com/office/powerpoint/2010/main" val="174474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BDD1-EE78-40FA-9C48-414EF20430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1DFDB0-337F-44EA-8F30-F3EB85EA6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D24BD0-804C-4018-8CD5-F4C7E9BE9098}"/>
              </a:ext>
            </a:extLst>
          </p:cNvPr>
          <p:cNvSpPr>
            <a:spLocks noGrp="1"/>
          </p:cNvSpPr>
          <p:nvPr>
            <p:ph type="dt" sz="half" idx="10"/>
          </p:nvPr>
        </p:nvSpPr>
        <p:spPr/>
        <p:txBody>
          <a:bodyPr/>
          <a:lstStyle/>
          <a:p>
            <a:fld id="{C9402855-B741-4596-A39E-3E32FF9FB9FD}" type="datetimeFigureOut">
              <a:rPr lang="en-GB" smtClean="0"/>
              <a:pPr/>
              <a:t>08/10/2024</a:t>
            </a:fld>
            <a:endParaRPr lang="en-GB"/>
          </a:p>
        </p:txBody>
      </p:sp>
      <p:sp>
        <p:nvSpPr>
          <p:cNvPr id="5" name="Footer Placeholder 4">
            <a:extLst>
              <a:ext uri="{FF2B5EF4-FFF2-40B4-BE49-F238E27FC236}">
                <a16:creationId xmlns:a16="http://schemas.microsoft.com/office/drawing/2014/main" id="{4924956F-047A-4B68-A1B7-620FE9705D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77EAD5-0516-4221-ACCE-E7EE4B67155C}"/>
              </a:ext>
            </a:extLst>
          </p:cNvPr>
          <p:cNvSpPr>
            <a:spLocks noGrp="1"/>
          </p:cNvSpPr>
          <p:nvPr>
            <p:ph type="sldNum" sz="quarter" idx="12"/>
          </p:nvPr>
        </p:nvSpPr>
        <p:spPr/>
        <p:txBody>
          <a:bodyPr/>
          <a:lstStyle/>
          <a:p>
            <a:fld id="{6CA353F0-2A9C-4614-B632-6414E694F76E}" type="slidenum">
              <a:rPr lang="en-GB" smtClean="0"/>
              <a:pPr/>
              <a:t>‹#›</a:t>
            </a:fld>
            <a:endParaRPr lang="en-GB"/>
          </a:p>
        </p:txBody>
      </p:sp>
    </p:spTree>
    <p:extLst>
      <p:ext uri="{BB962C8B-B14F-4D97-AF65-F5344CB8AC3E}">
        <p14:creationId xmlns:p14="http://schemas.microsoft.com/office/powerpoint/2010/main" val="321463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F6992-AD3E-4439-A65B-CD14474BF5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496B7D-7C34-469F-9265-EAED92C42C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0A7A21-EAF9-4904-BE63-F34944414BEF}"/>
              </a:ext>
            </a:extLst>
          </p:cNvPr>
          <p:cNvSpPr>
            <a:spLocks noGrp="1"/>
          </p:cNvSpPr>
          <p:nvPr>
            <p:ph type="dt" sz="half" idx="10"/>
          </p:nvPr>
        </p:nvSpPr>
        <p:spPr/>
        <p:txBody>
          <a:bodyPr/>
          <a:lstStyle/>
          <a:p>
            <a:fld id="{C9402855-B741-4596-A39E-3E32FF9FB9FD}" type="datetimeFigureOut">
              <a:rPr lang="en-GB" smtClean="0"/>
              <a:pPr/>
              <a:t>08/10/2024</a:t>
            </a:fld>
            <a:endParaRPr lang="en-GB"/>
          </a:p>
        </p:txBody>
      </p:sp>
      <p:sp>
        <p:nvSpPr>
          <p:cNvPr id="5" name="Footer Placeholder 4">
            <a:extLst>
              <a:ext uri="{FF2B5EF4-FFF2-40B4-BE49-F238E27FC236}">
                <a16:creationId xmlns:a16="http://schemas.microsoft.com/office/drawing/2014/main" id="{7937EA99-1605-4560-9604-11CD60E4D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70DAE1-3693-45D5-982D-8F802DE3939A}"/>
              </a:ext>
            </a:extLst>
          </p:cNvPr>
          <p:cNvSpPr>
            <a:spLocks noGrp="1"/>
          </p:cNvSpPr>
          <p:nvPr>
            <p:ph type="sldNum" sz="quarter" idx="12"/>
          </p:nvPr>
        </p:nvSpPr>
        <p:spPr/>
        <p:txBody>
          <a:bodyPr/>
          <a:lstStyle/>
          <a:p>
            <a:fld id="{6CA353F0-2A9C-4614-B632-6414E694F76E}" type="slidenum">
              <a:rPr lang="en-GB" smtClean="0"/>
              <a:pPr/>
              <a:t>‹#›</a:t>
            </a:fld>
            <a:endParaRPr lang="en-GB"/>
          </a:p>
        </p:txBody>
      </p:sp>
    </p:spTree>
    <p:extLst>
      <p:ext uri="{BB962C8B-B14F-4D97-AF65-F5344CB8AC3E}">
        <p14:creationId xmlns:p14="http://schemas.microsoft.com/office/powerpoint/2010/main" val="121492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3EF97D-1FE9-43DD-BD24-7D84D7CDC2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CE0EF5-A201-42AD-8B11-08524B42687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E2E6A-ADB5-446A-80BD-E4A30AD40106}"/>
              </a:ext>
            </a:extLst>
          </p:cNvPr>
          <p:cNvSpPr>
            <a:spLocks noGrp="1"/>
          </p:cNvSpPr>
          <p:nvPr>
            <p:ph type="dt" sz="half" idx="10"/>
          </p:nvPr>
        </p:nvSpPr>
        <p:spPr/>
        <p:txBody>
          <a:bodyPr/>
          <a:lstStyle/>
          <a:p>
            <a:fld id="{C9402855-B741-4596-A39E-3E32FF9FB9FD}" type="datetimeFigureOut">
              <a:rPr lang="en-GB" smtClean="0"/>
              <a:pPr/>
              <a:t>08/10/2024</a:t>
            </a:fld>
            <a:endParaRPr lang="en-GB"/>
          </a:p>
        </p:txBody>
      </p:sp>
      <p:sp>
        <p:nvSpPr>
          <p:cNvPr id="5" name="Footer Placeholder 4">
            <a:extLst>
              <a:ext uri="{FF2B5EF4-FFF2-40B4-BE49-F238E27FC236}">
                <a16:creationId xmlns:a16="http://schemas.microsoft.com/office/drawing/2014/main" id="{0B9047C0-8BAF-42DE-B9D7-0BCF4DD928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6798C7-843C-4EAF-9744-3201FEFD5C8E}"/>
              </a:ext>
            </a:extLst>
          </p:cNvPr>
          <p:cNvSpPr>
            <a:spLocks noGrp="1"/>
          </p:cNvSpPr>
          <p:nvPr>
            <p:ph type="sldNum" sz="quarter" idx="12"/>
          </p:nvPr>
        </p:nvSpPr>
        <p:spPr/>
        <p:txBody>
          <a:bodyPr/>
          <a:lstStyle/>
          <a:p>
            <a:fld id="{6CA353F0-2A9C-4614-B632-6414E694F76E}" type="slidenum">
              <a:rPr lang="en-GB" smtClean="0"/>
              <a:pPr/>
              <a:t>‹#›</a:t>
            </a:fld>
            <a:endParaRPr lang="en-GB"/>
          </a:p>
        </p:txBody>
      </p:sp>
    </p:spTree>
    <p:extLst>
      <p:ext uri="{BB962C8B-B14F-4D97-AF65-F5344CB8AC3E}">
        <p14:creationId xmlns:p14="http://schemas.microsoft.com/office/powerpoint/2010/main" val="7556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A3BA-795C-44A5-B285-11D453BC7C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837FBA-48C4-4D74-AA42-CCFBCC95BF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62987-4254-441D-AC87-B1F452B326FB}"/>
              </a:ext>
            </a:extLst>
          </p:cNvPr>
          <p:cNvSpPr>
            <a:spLocks noGrp="1"/>
          </p:cNvSpPr>
          <p:nvPr>
            <p:ph type="dt" sz="half" idx="10"/>
          </p:nvPr>
        </p:nvSpPr>
        <p:spPr/>
        <p:txBody>
          <a:bodyPr/>
          <a:lstStyle/>
          <a:p>
            <a:fld id="{C9402855-B741-4596-A39E-3E32FF9FB9FD}" type="datetimeFigureOut">
              <a:rPr lang="en-GB" smtClean="0"/>
              <a:pPr/>
              <a:t>08/10/2024</a:t>
            </a:fld>
            <a:endParaRPr lang="en-GB"/>
          </a:p>
        </p:txBody>
      </p:sp>
      <p:sp>
        <p:nvSpPr>
          <p:cNvPr id="5" name="Footer Placeholder 4">
            <a:extLst>
              <a:ext uri="{FF2B5EF4-FFF2-40B4-BE49-F238E27FC236}">
                <a16:creationId xmlns:a16="http://schemas.microsoft.com/office/drawing/2014/main" id="{34B69A1E-77DD-45A9-952F-DDC6F0F60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B0229A-A955-4955-9859-4221CF01E4B9}"/>
              </a:ext>
            </a:extLst>
          </p:cNvPr>
          <p:cNvSpPr>
            <a:spLocks noGrp="1"/>
          </p:cNvSpPr>
          <p:nvPr>
            <p:ph type="sldNum" sz="quarter" idx="12"/>
          </p:nvPr>
        </p:nvSpPr>
        <p:spPr/>
        <p:txBody>
          <a:bodyPr/>
          <a:lstStyle/>
          <a:p>
            <a:fld id="{6CA353F0-2A9C-4614-B632-6414E694F76E}" type="slidenum">
              <a:rPr lang="en-GB" smtClean="0"/>
              <a:pPr/>
              <a:t>‹#›</a:t>
            </a:fld>
            <a:endParaRPr lang="en-GB"/>
          </a:p>
        </p:txBody>
      </p:sp>
    </p:spTree>
    <p:extLst>
      <p:ext uri="{BB962C8B-B14F-4D97-AF65-F5344CB8AC3E}">
        <p14:creationId xmlns:p14="http://schemas.microsoft.com/office/powerpoint/2010/main" val="67403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2116-3321-46C0-82A7-DD50242525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F66323-4A6D-435B-9330-4F3342C6A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08F6B9-E95E-4655-8B0C-6745F60D99F7}"/>
              </a:ext>
            </a:extLst>
          </p:cNvPr>
          <p:cNvSpPr>
            <a:spLocks noGrp="1"/>
          </p:cNvSpPr>
          <p:nvPr>
            <p:ph type="dt" sz="half" idx="10"/>
          </p:nvPr>
        </p:nvSpPr>
        <p:spPr/>
        <p:txBody>
          <a:bodyPr/>
          <a:lstStyle/>
          <a:p>
            <a:fld id="{C9402855-B741-4596-A39E-3E32FF9FB9FD}" type="datetimeFigureOut">
              <a:rPr lang="en-GB" smtClean="0"/>
              <a:pPr/>
              <a:t>08/10/2024</a:t>
            </a:fld>
            <a:endParaRPr lang="en-GB"/>
          </a:p>
        </p:txBody>
      </p:sp>
      <p:sp>
        <p:nvSpPr>
          <p:cNvPr id="5" name="Footer Placeholder 4">
            <a:extLst>
              <a:ext uri="{FF2B5EF4-FFF2-40B4-BE49-F238E27FC236}">
                <a16:creationId xmlns:a16="http://schemas.microsoft.com/office/drawing/2014/main" id="{A37803D3-FB13-4715-8056-2835E2677E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E72695-36C0-49A2-9DC5-BF7CAD0AB7E7}"/>
              </a:ext>
            </a:extLst>
          </p:cNvPr>
          <p:cNvSpPr>
            <a:spLocks noGrp="1"/>
          </p:cNvSpPr>
          <p:nvPr>
            <p:ph type="sldNum" sz="quarter" idx="12"/>
          </p:nvPr>
        </p:nvSpPr>
        <p:spPr/>
        <p:txBody>
          <a:bodyPr/>
          <a:lstStyle/>
          <a:p>
            <a:fld id="{6CA353F0-2A9C-4614-B632-6414E694F76E}" type="slidenum">
              <a:rPr lang="en-GB" smtClean="0"/>
              <a:pPr/>
              <a:t>‹#›</a:t>
            </a:fld>
            <a:endParaRPr lang="en-GB"/>
          </a:p>
        </p:txBody>
      </p:sp>
    </p:spTree>
    <p:extLst>
      <p:ext uri="{BB962C8B-B14F-4D97-AF65-F5344CB8AC3E}">
        <p14:creationId xmlns:p14="http://schemas.microsoft.com/office/powerpoint/2010/main" val="416666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734E-DE1F-4B54-AA99-8668D70AB7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FBC63-573F-4571-884D-78861DC1D4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675790-2576-475B-BE8D-8E66040223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F6C830-5778-41C0-B8E9-C66BEC8316B9}"/>
              </a:ext>
            </a:extLst>
          </p:cNvPr>
          <p:cNvSpPr>
            <a:spLocks noGrp="1"/>
          </p:cNvSpPr>
          <p:nvPr>
            <p:ph type="dt" sz="half" idx="10"/>
          </p:nvPr>
        </p:nvSpPr>
        <p:spPr/>
        <p:txBody>
          <a:bodyPr/>
          <a:lstStyle/>
          <a:p>
            <a:fld id="{C9402855-B741-4596-A39E-3E32FF9FB9FD}" type="datetimeFigureOut">
              <a:rPr lang="en-GB" smtClean="0"/>
              <a:pPr/>
              <a:t>08/10/2024</a:t>
            </a:fld>
            <a:endParaRPr lang="en-GB"/>
          </a:p>
        </p:txBody>
      </p:sp>
      <p:sp>
        <p:nvSpPr>
          <p:cNvPr id="6" name="Footer Placeholder 5">
            <a:extLst>
              <a:ext uri="{FF2B5EF4-FFF2-40B4-BE49-F238E27FC236}">
                <a16:creationId xmlns:a16="http://schemas.microsoft.com/office/drawing/2014/main" id="{9F2E8242-2CA7-444F-ABD5-3ABB8C6D0E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E2F84F-3B3B-4F39-AA48-6C12535136B6}"/>
              </a:ext>
            </a:extLst>
          </p:cNvPr>
          <p:cNvSpPr>
            <a:spLocks noGrp="1"/>
          </p:cNvSpPr>
          <p:nvPr>
            <p:ph type="sldNum" sz="quarter" idx="12"/>
          </p:nvPr>
        </p:nvSpPr>
        <p:spPr/>
        <p:txBody>
          <a:bodyPr/>
          <a:lstStyle/>
          <a:p>
            <a:fld id="{6CA353F0-2A9C-4614-B632-6414E694F76E}" type="slidenum">
              <a:rPr lang="en-GB" smtClean="0"/>
              <a:pPr/>
              <a:t>‹#›</a:t>
            </a:fld>
            <a:endParaRPr lang="en-GB"/>
          </a:p>
        </p:txBody>
      </p:sp>
    </p:spTree>
    <p:extLst>
      <p:ext uri="{BB962C8B-B14F-4D97-AF65-F5344CB8AC3E}">
        <p14:creationId xmlns:p14="http://schemas.microsoft.com/office/powerpoint/2010/main" val="274386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AAE9-5F47-4167-99F2-987B9568DE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3C208A-8623-4160-A01B-A6CA810BD3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380386-64FE-4E0F-9F29-03598B92A1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43FBB8-62B8-4C23-BF2D-37AC82E00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953DF0-FF3E-4C06-9162-E7782644B5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637704-3095-4A8C-9367-9F27504919F2}"/>
              </a:ext>
            </a:extLst>
          </p:cNvPr>
          <p:cNvSpPr>
            <a:spLocks noGrp="1"/>
          </p:cNvSpPr>
          <p:nvPr>
            <p:ph type="dt" sz="half" idx="10"/>
          </p:nvPr>
        </p:nvSpPr>
        <p:spPr/>
        <p:txBody>
          <a:bodyPr/>
          <a:lstStyle/>
          <a:p>
            <a:fld id="{C9402855-B741-4596-A39E-3E32FF9FB9FD}" type="datetimeFigureOut">
              <a:rPr lang="en-GB" smtClean="0"/>
              <a:pPr/>
              <a:t>08/10/2024</a:t>
            </a:fld>
            <a:endParaRPr lang="en-GB"/>
          </a:p>
        </p:txBody>
      </p:sp>
      <p:sp>
        <p:nvSpPr>
          <p:cNvPr id="8" name="Footer Placeholder 7">
            <a:extLst>
              <a:ext uri="{FF2B5EF4-FFF2-40B4-BE49-F238E27FC236}">
                <a16:creationId xmlns:a16="http://schemas.microsoft.com/office/drawing/2014/main" id="{F8BCE34D-4995-4FCA-95C6-4CC1DEB454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F5ADE0-0F00-4DE9-B1F5-894EB796D5C6}"/>
              </a:ext>
            </a:extLst>
          </p:cNvPr>
          <p:cNvSpPr>
            <a:spLocks noGrp="1"/>
          </p:cNvSpPr>
          <p:nvPr>
            <p:ph type="sldNum" sz="quarter" idx="12"/>
          </p:nvPr>
        </p:nvSpPr>
        <p:spPr/>
        <p:txBody>
          <a:bodyPr/>
          <a:lstStyle/>
          <a:p>
            <a:fld id="{6CA353F0-2A9C-4614-B632-6414E694F76E}" type="slidenum">
              <a:rPr lang="en-GB" smtClean="0"/>
              <a:pPr/>
              <a:t>‹#›</a:t>
            </a:fld>
            <a:endParaRPr lang="en-GB"/>
          </a:p>
        </p:txBody>
      </p:sp>
    </p:spTree>
    <p:extLst>
      <p:ext uri="{BB962C8B-B14F-4D97-AF65-F5344CB8AC3E}">
        <p14:creationId xmlns:p14="http://schemas.microsoft.com/office/powerpoint/2010/main" val="221144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FDC3-EEBC-4A2D-8933-13D20B94D2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E94524-0028-4FF7-AA93-1F8F81EE50AB}"/>
              </a:ext>
            </a:extLst>
          </p:cNvPr>
          <p:cNvSpPr>
            <a:spLocks noGrp="1"/>
          </p:cNvSpPr>
          <p:nvPr>
            <p:ph type="dt" sz="half" idx="10"/>
          </p:nvPr>
        </p:nvSpPr>
        <p:spPr/>
        <p:txBody>
          <a:bodyPr/>
          <a:lstStyle/>
          <a:p>
            <a:fld id="{C9402855-B741-4596-A39E-3E32FF9FB9FD}" type="datetimeFigureOut">
              <a:rPr lang="en-GB" smtClean="0"/>
              <a:pPr/>
              <a:t>08/10/2024</a:t>
            </a:fld>
            <a:endParaRPr lang="en-GB"/>
          </a:p>
        </p:txBody>
      </p:sp>
      <p:sp>
        <p:nvSpPr>
          <p:cNvPr id="4" name="Footer Placeholder 3">
            <a:extLst>
              <a:ext uri="{FF2B5EF4-FFF2-40B4-BE49-F238E27FC236}">
                <a16:creationId xmlns:a16="http://schemas.microsoft.com/office/drawing/2014/main" id="{2F0A1554-8AA6-420A-9187-86D6E08829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46546E-830A-4747-A633-1D9BCFED7418}"/>
              </a:ext>
            </a:extLst>
          </p:cNvPr>
          <p:cNvSpPr>
            <a:spLocks noGrp="1"/>
          </p:cNvSpPr>
          <p:nvPr>
            <p:ph type="sldNum" sz="quarter" idx="12"/>
          </p:nvPr>
        </p:nvSpPr>
        <p:spPr/>
        <p:txBody>
          <a:bodyPr/>
          <a:lstStyle/>
          <a:p>
            <a:fld id="{6CA353F0-2A9C-4614-B632-6414E694F76E}" type="slidenum">
              <a:rPr lang="en-GB" smtClean="0"/>
              <a:pPr/>
              <a:t>‹#›</a:t>
            </a:fld>
            <a:endParaRPr lang="en-GB"/>
          </a:p>
        </p:txBody>
      </p:sp>
    </p:spTree>
    <p:extLst>
      <p:ext uri="{BB962C8B-B14F-4D97-AF65-F5344CB8AC3E}">
        <p14:creationId xmlns:p14="http://schemas.microsoft.com/office/powerpoint/2010/main" val="321734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26ED00-7029-4829-BD65-EBCBBA4F2134}"/>
              </a:ext>
            </a:extLst>
          </p:cNvPr>
          <p:cNvSpPr>
            <a:spLocks noGrp="1"/>
          </p:cNvSpPr>
          <p:nvPr>
            <p:ph type="dt" sz="half" idx="10"/>
          </p:nvPr>
        </p:nvSpPr>
        <p:spPr/>
        <p:txBody>
          <a:bodyPr/>
          <a:lstStyle/>
          <a:p>
            <a:fld id="{C9402855-B741-4596-A39E-3E32FF9FB9FD}" type="datetimeFigureOut">
              <a:rPr lang="en-GB" smtClean="0"/>
              <a:pPr/>
              <a:t>08/10/2024</a:t>
            </a:fld>
            <a:endParaRPr lang="en-GB"/>
          </a:p>
        </p:txBody>
      </p:sp>
      <p:sp>
        <p:nvSpPr>
          <p:cNvPr id="3" name="Footer Placeholder 2">
            <a:extLst>
              <a:ext uri="{FF2B5EF4-FFF2-40B4-BE49-F238E27FC236}">
                <a16:creationId xmlns:a16="http://schemas.microsoft.com/office/drawing/2014/main" id="{08C3E56A-314C-469E-A4DE-7608CC5389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A987DE-C70F-45AD-AEFE-8797F56260C8}"/>
              </a:ext>
            </a:extLst>
          </p:cNvPr>
          <p:cNvSpPr>
            <a:spLocks noGrp="1"/>
          </p:cNvSpPr>
          <p:nvPr>
            <p:ph type="sldNum" sz="quarter" idx="12"/>
          </p:nvPr>
        </p:nvSpPr>
        <p:spPr/>
        <p:txBody>
          <a:bodyPr/>
          <a:lstStyle/>
          <a:p>
            <a:fld id="{6CA353F0-2A9C-4614-B632-6414E694F76E}" type="slidenum">
              <a:rPr lang="en-GB" smtClean="0"/>
              <a:pPr/>
              <a:t>‹#›</a:t>
            </a:fld>
            <a:endParaRPr lang="en-GB"/>
          </a:p>
        </p:txBody>
      </p:sp>
    </p:spTree>
    <p:extLst>
      <p:ext uri="{BB962C8B-B14F-4D97-AF65-F5344CB8AC3E}">
        <p14:creationId xmlns:p14="http://schemas.microsoft.com/office/powerpoint/2010/main" val="54203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1A5D-9DC2-42F1-8571-C7B3DEFD0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F227F4-E39C-4E2B-96D8-CE4EB8555F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74640D-F68B-43F8-9C29-C6C2ACFCF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B2229F-ADBC-408F-A4EF-78E7AE8E47E9}"/>
              </a:ext>
            </a:extLst>
          </p:cNvPr>
          <p:cNvSpPr>
            <a:spLocks noGrp="1"/>
          </p:cNvSpPr>
          <p:nvPr>
            <p:ph type="dt" sz="half" idx="10"/>
          </p:nvPr>
        </p:nvSpPr>
        <p:spPr/>
        <p:txBody>
          <a:bodyPr/>
          <a:lstStyle/>
          <a:p>
            <a:fld id="{C9402855-B741-4596-A39E-3E32FF9FB9FD}" type="datetimeFigureOut">
              <a:rPr lang="en-GB" smtClean="0"/>
              <a:pPr/>
              <a:t>08/10/2024</a:t>
            </a:fld>
            <a:endParaRPr lang="en-GB"/>
          </a:p>
        </p:txBody>
      </p:sp>
      <p:sp>
        <p:nvSpPr>
          <p:cNvPr id="6" name="Footer Placeholder 5">
            <a:extLst>
              <a:ext uri="{FF2B5EF4-FFF2-40B4-BE49-F238E27FC236}">
                <a16:creationId xmlns:a16="http://schemas.microsoft.com/office/drawing/2014/main" id="{5932D354-BD2B-484D-A623-1A14BFD06B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9EE9AA-960E-4DD2-8C57-940BE4DB1858}"/>
              </a:ext>
            </a:extLst>
          </p:cNvPr>
          <p:cNvSpPr>
            <a:spLocks noGrp="1"/>
          </p:cNvSpPr>
          <p:nvPr>
            <p:ph type="sldNum" sz="quarter" idx="12"/>
          </p:nvPr>
        </p:nvSpPr>
        <p:spPr/>
        <p:txBody>
          <a:bodyPr/>
          <a:lstStyle/>
          <a:p>
            <a:fld id="{6CA353F0-2A9C-4614-B632-6414E694F76E}" type="slidenum">
              <a:rPr lang="en-GB" smtClean="0"/>
              <a:pPr/>
              <a:t>‹#›</a:t>
            </a:fld>
            <a:endParaRPr lang="en-GB"/>
          </a:p>
        </p:txBody>
      </p:sp>
    </p:spTree>
    <p:extLst>
      <p:ext uri="{BB962C8B-B14F-4D97-AF65-F5344CB8AC3E}">
        <p14:creationId xmlns:p14="http://schemas.microsoft.com/office/powerpoint/2010/main" val="63507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F4E1-9C7A-4CDC-8FE4-5E890164E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633D7D-D988-4DFB-9652-4B5E3834B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8CAD84-5319-47B4-A002-4EA9EA785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0F0DD7-0B23-4001-9251-AADF8E739C3C}"/>
              </a:ext>
            </a:extLst>
          </p:cNvPr>
          <p:cNvSpPr>
            <a:spLocks noGrp="1"/>
          </p:cNvSpPr>
          <p:nvPr>
            <p:ph type="dt" sz="half" idx="10"/>
          </p:nvPr>
        </p:nvSpPr>
        <p:spPr/>
        <p:txBody>
          <a:bodyPr/>
          <a:lstStyle/>
          <a:p>
            <a:fld id="{C9402855-B741-4596-A39E-3E32FF9FB9FD}" type="datetimeFigureOut">
              <a:rPr lang="en-GB" smtClean="0"/>
              <a:pPr/>
              <a:t>08/10/2024</a:t>
            </a:fld>
            <a:endParaRPr lang="en-GB"/>
          </a:p>
        </p:txBody>
      </p:sp>
      <p:sp>
        <p:nvSpPr>
          <p:cNvPr id="6" name="Footer Placeholder 5">
            <a:extLst>
              <a:ext uri="{FF2B5EF4-FFF2-40B4-BE49-F238E27FC236}">
                <a16:creationId xmlns:a16="http://schemas.microsoft.com/office/drawing/2014/main" id="{2C000E09-63F6-4301-9B2B-ABF09C4798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29699D-BEA6-468C-B025-DDB6E2343010}"/>
              </a:ext>
            </a:extLst>
          </p:cNvPr>
          <p:cNvSpPr>
            <a:spLocks noGrp="1"/>
          </p:cNvSpPr>
          <p:nvPr>
            <p:ph type="sldNum" sz="quarter" idx="12"/>
          </p:nvPr>
        </p:nvSpPr>
        <p:spPr/>
        <p:txBody>
          <a:bodyPr/>
          <a:lstStyle/>
          <a:p>
            <a:fld id="{6CA353F0-2A9C-4614-B632-6414E694F76E}" type="slidenum">
              <a:rPr lang="en-GB" smtClean="0"/>
              <a:pPr/>
              <a:t>‹#›</a:t>
            </a:fld>
            <a:endParaRPr lang="en-GB"/>
          </a:p>
        </p:txBody>
      </p:sp>
    </p:spTree>
    <p:extLst>
      <p:ext uri="{BB962C8B-B14F-4D97-AF65-F5344CB8AC3E}">
        <p14:creationId xmlns:p14="http://schemas.microsoft.com/office/powerpoint/2010/main" val="171477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CAA90-B817-4624-BC04-4944B6F80D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51D4DC-9EE2-4184-A1EE-DA35FAD972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FF32D7-6B29-4342-A10A-5B67321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02855-B741-4596-A39E-3E32FF9FB9FD}" type="datetimeFigureOut">
              <a:rPr lang="en-GB" smtClean="0"/>
              <a:pPr/>
              <a:t>08/10/2024</a:t>
            </a:fld>
            <a:endParaRPr lang="en-GB"/>
          </a:p>
        </p:txBody>
      </p:sp>
      <p:sp>
        <p:nvSpPr>
          <p:cNvPr id="5" name="Footer Placeholder 4">
            <a:extLst>
              <a:ext uri="{FF2B5EF4-FFF2-40B4-BE49-F238E27FC236}">
                <a16:creationId xmlns:a16="http://schemas.microsoft.com/office/drawing/2014/main" id="{31EF849D-3F34-4EB7-B90B-D0E0480D13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4F04F5-B2D1-41EF-9729-4468902C6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353F0-2A9C-4614-B632-6414E694F76E}" type="slidenum">
              <a:rPr lang="en-GB" smtClean="0"/>
              <a:pPr/>
              <a:t>‹#›</a:t>
            </a:fld>
            <a:endParaRPr lang="en-GB"/>
          </a:p>
        </p:txBody>
      </p:sp>
    </p:spTree>
    <p:extLst>
      <p:ext uri="{BB962C8B-B14F-4D97-AF65-F5344CB8AC3E}">
        <p14:creationId xmlns:p14="http://schemas.microsoft.com/office/powerpoint/2010/main" val="98313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png@01D45A5B.D36B10C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cid:image001.png@01D45A5B.D36B10C0" TargetMode="Externa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cid:image001.png@01D45A5B.D36B10C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cid:image001.png@01D45A5B.D36B10C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cid:image001.png@01D45A5B.D36B10C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cid:image001.png@01D45A5B.D36B10C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cid:image001.png@01D45A5B.D36B10C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cid:image001.png@01D45A5B.D36B10C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cid:image001.png@01D45A5B.D36B10C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cid:image001.png@01D45A5B.D36B10C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cid:image001.png@01D45A5B.D36B10C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cid:image001.png@01D45A5B.D36B10C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cid:image001.png@01D45A5B.D36B10C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cid:image001.png@01D45A5B.D36B10C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cid:image001.png@01D45A5B.D36B10C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cid:image001.png@01D45A5B.D36B10C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cid:image001.png@01D45A5B.D36B10C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cid:image001.png@01D45A5B.D36B10C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cid:image001.png@01D45A5B.D36B10C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cid:image001.png@01D45A5B.D36B10C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cid:image001.png@01D45A5B.D36B10C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cid:image001.png@01D45A5B.D36B10C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cid:image001.png@01D45A5B.D36B10C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cid:image001.png@01D45A5B.D36B10C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cid:image001.png@01D45A5B.D36B10C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cid:image001.png@01D45A5B.D36B10C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cid:image001.png@01D45A5B.D36B10C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cid:image001.png@01D45A5B.D36B10C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cid:image001.png@01D45A5B.D36B10C0"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literacytrust.org.uk/resources/yrp-booklis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cid:image001.png@01D45A5B.D36B10C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cid:image001.png@01D45A5B.D36B10C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cid:image001.png@01D45A5B.D36B10C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cid:image001.png@01D45A5B.D36B10C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cid:image001.png@01D45A5B.D36B10C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cid:image001.png@01D45A5B.D36B10C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434867" y="175812"/>
            <a:ext cx="604520" cy="690880"/>
          </a:xfrm>
          <a:prstGeom prst="rect">
            <a:avLst/>
          </a:prstGeom>
          <a:noFill/>
          <a:ln>
            <a:noFill/>
          </a:ln>
        </p:spPr>
      </p:pic>
      <p:sp>
        <p:nvSpPr>
          <p:cNvPr id="2" name="TextBox 1">
            <a:extLst>
              <a:ext uri="{FF2B5EF4-FFF2-40B4-BE49-F238E27FC236}">
                <a16:creationId xmlns:a16="http://schemas.microsoft.com/office/drawing/2014/main" id="{69AD4828-7B69-8900-3E17-DA2D37439A53}"/>
              </a:ext>
            </a:extLst>
          </p:cNvPr>
          <p:cNvSpPr txBox="1"/>
          <p:nvPr/>
        </p:nvSpPr>
        <p:spPr>
          <a:xfrm>
            <a:off x="1159704" y="1698147"/>
            <a:ext cx="10275163" cy="2308324"/>
          </a:xfrm>
          <a:prstGeom prst="rect">
            <a:avLst/>
          </a:prstGeom>
          <a:noFill/>
        </p:spPr>
        <p:txBody>
          <a:bodyPr wrap="square" rtlCol="0">
            <a:spAutoFit/>
          </a:bodyPr>
          <a:lstStyle/>
          <a:p>
            <a:pPr algn="ctr"/>
            <a:r>
              <a:rPr lang="en-GB" sz="7200" b="1" u="sng" dirty="0">
                <a:latin typeface="+mj-lt"/>
                <a:ea typeface="+mj-ea"/>
                <a:cs typeface="+mj-cs"/>
              </a:rPr>
              <a:t>Welcome to our Parent Reading Workshop</a:t>
            </a:r>
          </a:p>
        </p:txBody>
      </p:sp>
    </p:spTree>
    <p:extLst>
      <p:ext uri="{BB962C8B-B14F-4D97-AF65-F5344CB8AC3E}">
        <p14:creationId xmlns:p14="http://schemas.microsoft.com/office/powerpoint/2010/main" val="2350706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11" name="TextBox 10">
            <a:extLst>
              <a:ext uri="{FF2B5EF4-FFF2-40B4-BE49-F238E27FC236}">
                <a16:creationId xmlns:a16="http://schemas.microsoft.com/office/drawing/2014/main" id="{3BA1B094-26DF-54BB-5592-318675BD4A2F}"/>
              </a:ext>
            </a:extLst>
          </p:cNvPr>
          <p:cNvSpPr txBox="1"/>
          <p:nvPr/>
        </p:nvSpPr>
        <p:spPr>
          <a:xfrm>
            <a:off x="152613" y="190062"/>
            <a:ext cx="5745321" cy="6318076"/>
          </a:xfrm>
          <a:prstGeom prst="rect">
            <a:avLst/>
          </a:prstGeom>
          <a:noFill/>
        </p:spPr>
        <p:txBody>
          <a:bodyPr wrap="square">
            <a:spAutoFit/>
          </a:bodyPr>
          <a:lstStyle/>
          <a:p>
            <a:pPr algn="ctr">
              <a:lnSpc>
                <a:spcPct val="107000"/>
              </a:lnSpc>
              <a:spcAft>
                <a:spcPts val="800"/>
              </a:spcAft>
            </a:pPr>
            <a:r>
              <a:rPr lang="en-GB" sz="3600" u="sng" kern="100" dirty="0">
                <a:effectLst/>
                <a:latin typeface="Aptos" panose="020B0004020202020204" pitchFamily="34" charset="0"/>
                <a:ea typeface="Aptos" panose="020B0004020202020204" pitchFamily="34" charset="0"/>
                <a:cs typeface="Arial" panose="020B0604020202020204" pitchFamily="34" charset="0"/>
              </a:rPr>
              <a:t>Why this? Why now?</a:t>
            </a:r>
          </a:p>
          <a:p>
            <a:pP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Does the book:</a:t>
            </a:r>
          </a:p>
          <a:p>
            <a:pPr algn="ct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-reflect a diverse range of voices and characters, reflecting the background of pupils in the school and society more widely?</a:t>
            </a:r>
          </a:p>
          <a:p>
            <a:pPr algn="ctr">
              <a:lnSpc>
                <a:spcPct val="107000"/>
              </a:lnSpc>
              <a:spcAft>
                <a:spcPts val="800"/>
              </a:spcAft>
            </a:pPr>
            <a:endParaRPr lang="en-GB" sz="2400" dirty="0"/>
          </a:p>
        </p:txBody>
      </p:sp>
      <p:pic>
        <p:nvPicPr>
          <p:cNvPr id="7" name="Picture 6">
            <a:extLst>
              <a:ext uri="{FF2B5EF4-FFF2-40B4-BE49-F238E27FC236}">
                <a16:creationId xmlns:a16="http://schemas.microsoft.com/office/drawing/2014/main" id="{32950D2F-3EC3-4990-7833-BAC9ED5A9165}"/>
              </a:ext>
            </a:extLst>
          </p:cNvPr>
          <p:cNvPicPr>
            <a:picLocks noChangeAspect="1"/>
          </p:cNvPicPr>
          <p:nvPr/>
        </p:nvPicPr>
        <p:blipFill>
          <a:blip r:embed="rId5"/>
          <a:stretch>
            <a:fillRect/>
          </a:stretch>
        </p:blipFill>
        <p:spPr>
          <a:xfrm>
            <a:off x="9087525" y="3630305"/>
            <a:ext cx="1846885" cy="1858574"/>
          </a:xfrm>
          <a:prstGeom prst="rect">
            <a:avLst/>
          </a:prstGeom>
        </p:spPr>
      </p:pic>
      <p:pic>
        <p:nvPicPr>
          <p:cNvPr id="16" name="Picture 15">
            <a:extLst>
              <a:ext uri="{FF2B5EF4-FFF2-40B4-BE49-F238E27FC236}">
                <a16:creationId xmlns:a16="http://schemas.microsoft.com/office/drawing/2014/main" id="{3669586D-CE59-A534-33DD-D1264DA3DDB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5803" y="2740882"/>
            <a:ext cx="1282290" cy="1963087"/>
          </a:xfrm>
          <a:prstGeom prst="rect">
            <a:avLst/>
          </a:prstGeom>
          <a:noFill/>
          <a:ln>
            <a:noFill/>
          </a:ln>
        </p:spPr>
      </p:pic>
      <p:pic>
        <p:nvPicPr>
          <p:cNvPr id="17" name="Picture 16" descr="Malala: My Story of Standing Up for Girls' Rights; Illustrated Edition for Younger Readers">
            <a:extLst>
              <a:ext uri="{FF2B5EF4-FFF2-40B4-BE49-F238E27FC236}">
                <a16:creationId xmlns:a16="http://schemas.microsoft.com/office/drawing/2014/main" id="{95C3530C-0200-BE34-F268-8CFACF47228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67637" y="412764"/>
            <a:ext cx="1470991" cy="2266245"/>
          </a:xfrm>
          <a:prstGeom prst="rect">
            <a:avLst/>
          </a:prstGeom>
          <a:noFill/>
          <a:ln>
            <a:noFill/>
          </a:ln>
        </p:spPr>
      </p:pic>
      <p:pic>
        <p:nvPicPr>
          <p:cNvPr id="1026" name="Picture 2" descr="Counting Journey Through Tanzania ...">
            <a:extLst>
              <a:ext uri="{FF2B5EF4-FFF2-40B4-BE49-F238E27FC236}">
                <a16:creationId xmlns:a16="http://schemas.microsoft.com/office/drawing/2014/main" id="{9558CA7E-3CD5-3C98-A93C-D916F5292E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7934" y="349862"/>
            <a:ext cx="2050292" cy="19873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3CB03386-693C-C354-79DB-B3396450D867}"/>
              </a:ext>
            </a:extLst>
          </p:cNvPr>
          <p:cNvPicPr>
            <a:picLocks noChangeAspect="1"/>
          </p:cNvPicPr>
          <p:nvPr/>
        </p:nvPicPr>
        <p:blipFill>
          <a:blip r:embed="rId9"/>
          <a:stretch>
            <a:fillRect/>
          </a:stretch>
        </p:blipFill>
        <p:spPr>
          <a:xfrm>
            <a:off x="10043928" y="1868317"/>
            <a:ext cx="1457108" cy="1621385"/>
          </a:xfrm>
          <a:prstGeom prst="rect">
            <a:avLst/>
          </a:prstGeom>
        </p:spPr>
      </p:pic>
      <p:pic>
        <p:nvPicPr>
          <p:cNvPr id="19" name="Picture 18">
            <a:extLst>
              <a:ext uri="{FF2B5EF4-FFF2-40B4-BE49-F238E27FC236}">
                <a16:creationId xmlns:a16="http://schemas.microsoft.com/office/drawing/2014/main" id="{E2B1F79D-A4C6-799E-7426-EFC5500FAC2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43314" y="5329589"/>
            <a:ext cx="1825346" cy="1026630"/>
          </a:xfrm>
          <a:prstGeom prst="rect">
            <a:avLst/>
          </a:prstGeom>
          <a:noFill/>
          <a:ln>
            <a:noFill/>
          </a:ln>
        </p:spPr>
      </p:pic>
      <p:pic>
        <p:nvPicPr>
          <p:cNvPr id="1028" name="Picture 4" descr="Wonder by Palacio. R.J. ( 2013 ...">
            <a:extLst>
              <a:ext uri="{FF2B5EF4-FFF2-40B4-BE49-F238E27FC236}">
                <a16:creationId xmlns:a16="http://schemas.microsoft.com/office/drawing/2014/main" id="{47529DA2-56A8-F7DB-4647-F8F1A06731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4477" y="2821803"/>
            <a:ext cx="1429103" cy="219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94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11" name="TextBox 10">
            <a:extLst>
              <a:ext uri="{FF2B5EF4-FFF2-40B4-BE49-F238E27FC236}">
                <a16:creationId xmlns:a16="http://schemas.microsoft.com/office/drawing/2014/main" id="{3BA1B094-26DF-54BB-5592-318675BD4A2F}"/>
              </a:ext>
            </a:extLst>
          </p:cNvPr>
          <p:cNvSpPr txBox="1"/>
          <p:nvPr/>
        </p:nvSpPr>
        <p:spPr>
          <a:xfrm>
            <a:off x="152613" y="190062"/>
            <a:ext cx="6168674" cy="5132495"/>
          </a:xfrm>
          <a:prstGeom prst="rect">
            <a:avLst/>
          </a:prstGeom>
          <a:noFill/>
        </p:spPr>
        <p:txBody>
          <a:bodyPr wrap="square">
            <a:spAutoFit/>
          </a:bodyPr>
          <a:lstStyle/>
          <a:p>
            <a:pPr algn="ctr">
              <a:lnSpc>
                <a:spcPct val="107000"/>
              </a:lnSpc>
              <a:spcAft>
                <a:spcPts val="800"/>
              </a:spcAft>
            </a:pPr>
            <a:r>
              <a:rPr lang="en-GB" sz="3600" u="sng" kern="100" dirty="0">
                <a:effectLst/>
                <a:latin typeface="Aptos" panose="020B0004020202020204" pitchFamily="34" charset="0"/>
                <a:ea typeface="Aptos" panose="020B0004020202020204" pitchFamily="34" charset="0"/>
                <a:cs typeface="Arial" panose="020B0604020202020204" pitchFamily="34" charset="0"/>
              </a:rPr>
              <a:t>Why this? Why now?</a:t>
            </a:r>
          </a:p>
          <a:p>
            <a:pP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Does the book:</a:t>
            </a:r>
          </a:p>
          <a:p>
            <a:pPr algn="ct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-elicit a strong response</a:t>
            </a:r>
            <a:r>
              <a:rPr lang="en-GB" sz="3600" dirty="0"/>
              <a:t> – curiosity, anger, excitement, laughter, empathy</a:t>
            </a:r>
            <a:r>
              <a:rPr lang="en-GB" sz="3600" kern="100" dirty="0">
                <a:latin typeface="Aptos" panose="020B0004020202020204" pitchFamily="34" charset="0"/>
                <a:cs typeface="Arial" panose="020B0604020202020204" pitchFamily="34" charset="0"/>
              </a:rPr>
              <a:t>?</a:t>
            </a:r>
          </a:p>
          <a:p>
            <a:pPr algn="ctr">
              <a:lnSpc>
                <a:spcPct val="107000"/>
              </a:lnSpc>
              <a:spcAft>
                <a:spcPts val="800"/>
              </a:spcAft>
            </a:pPr>
            <a:endParaRPr lang="en-GB" sz="2400" dirty="0"/>
          </a:p>
        </p:txBody>
      </p:sp>
      <p:pic>
        <p:nvPicPr>
          <p:cNvPr id="2" name="Picture 12">
            <a:extLst>
              <a:ext uri="{FF2B5EF4-FFF2-40B4-BE49-F238E27FC236}">
                <a16:creationId xmlns:a16="http://schemas.microsoft.com/office/drawing/2014/main" id="{B5104E48-870B-E56B-E761-5B66F159A6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68" y="385264"/>
            <a:ext cx="204787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Last Bear by Hannah Gold ...">
            <a:extLst>
              <a:ext uri="{FF2B5EF4-FFF2-40B4-BE49-F238E27FC236}">
                <a16:creationId xmlns:a16="http://schemas.microsoft.com/office/drawing/2014/main" id="{FD129C94-1F37-BEB3-D928-0BCC48510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0162" y="834866"/>
            <a:ext cx="182880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34AE84-DA41-5F11-6A14-B5689AFA1AC5}"/>
              </a:ext>
            </a:extLst>
          </p:cNvPr>
          <p:cNvPicPr>
            <a:picLocks noChangeAspect="1"/>
          </p:cNvPicPr>
          <p:nvPr/>
        </p:nvPicPr>
        <p:blipFill>
          <a:blip r:embed="rId7" cstate="print"/>
          <a:stretch>
            <a:fillRect/>
          </a:stretch>
        </p:blipFill>
        <p:spPr>
          <a:xfrm>
            <a:off x="6300768" y="3224139"/>
            <a:ext cx="2039856" cy="3122356"/>
          </a:xfrm>
          <a:prstGeom prst="rect">
            <a:avLst/>
          </a:prstGeom>
        </p:spPr>
      </p:pic>
      <p:pic>
        <p:nvPicPr>
          <p:cNvPr id="3" name="Picture 2" descr="Where the Forest Meets the Sea">
            <a:extLst>
              <a:ext uri="{FF2B5EF4-FFF2-40B4-BE49-F238E27FC236}">
                <a16:creationId xmlns:a16="http://schemas.microsoft.com/office/drawing/2014/main" id="{88B2F4B4-2315-9557-F1FA-4F029381DD1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56165" y="3807619"/>
            <a:ext cx="1773402" cy="2265521"/>
          </a:xfrm>
          <a:prstGeom prst="rect">
            <a:avLst/>
          </a:prstGeom>
          <a:noFill/>
          <a:ln>
            <a:noFill/>
          </a:ln>
        </p:spPr>
      </p:pic>
    </p:spTree>
    <p:extLst>
      <p:ext uri="{BB962C8B-B14F-4D97-AF65-F5344CB8AC3E}">
        <p14:creationId xmlns:p14="http://schemas.microsoft.com/office/powerpoint/2010/main" val="3121780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11" name="TextBox 10">
            <a:extLst>
              <a:ext uri="{FF2B5EF4-FFF2-40B4-BE49-F238E27FC236}">
                <a16:creationId xmlns:a16="http://schemas.microsoft.com/office/drawing/2014/main" id="{3BA1B094-26DF-54BB-5592-318675BD4A2F}"/>
              </a:ext>
            </a:extLst>
          </p:cNvPr>
          <p:cNvSpPr txBox="1"/>
          <p:nvPr/>
        </p:nvSpPr>
        <p:spPr>
          <a:xfrm>
            <a:off x="152613" y="190062"/>
            <a:ext cx="6168674" cy="4539704"/>
          </a:xfrm>
          <a:prstGeom prst="rect">
            <a:avLst/>
          </a:prstGeom>
          <a:noFill/>
        </p:spPr>
        <p:txBody>
          <a:bodyPr wrap="square">
            <a:spAutoFit/>
          </a:bodyPr>
          <a:lstStyle/>
          <a:p>
            <a:pPr algn="ctr">
              <a:lnSpc>
                <a:spcPct val="107000"/>
              </a:lnSpc>
              <a:spcAft>
                <a:spcPts val="800"/>
              </a:spcAft>
            </a:pPr>
            <a:r>
              <a:rPr lang="en-GB" sz="3600" u="sng" kern="100" dirty="0">
                <a:effectLst/>
                <a:latin typeface="Aptos" panose="020B0004020202020204" pitchFamily="34" charset="0"/>
                <a:ea typeface="Aptos" panose="020B0004020202020204" pitchFamily="34" charset="0"/>
                <a:cs typeface="Arial" panose="020B0604020202020204" pitchFamily="34" charset="0"/>
              </a:rPr>
              <a:t>Why this? Why now?</a:t>
            </a:r>
          </a:p>
          <a:p>
            <a:pP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Does the book:</a:t>
            </a:r>
          </a:p>
          <a:p>
            <a:pPr algn="ct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-engage the teacher and their class?</a:t>
            </a:r>
          </a:p>
          <a:p>
            <a:pPr algn="ctr">
              <a:lnSpc>
                <a:spcPct val="107000"/>
              </a:lnSpc>
              <a:spcAft>
                <a:spcPts val="800"/>
              </a:spcAft>
            </a:pPr>
            <a:endParaRPr lang="en-GB" sz="2400" dirty="0"/>
          </a:p>
        </p:txBody>
      </p:sp>
    </p:spTree>
    <p:extLst>
      <p:ext uri="{BB962C8B-B14F-4D97-AF65-F5344CB8AC3E}">
        <p14:creationId xmlns:p14="http://schemas.microsoft.com/office/powerpoint/2010/main" val="20855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pic>
        <p:nvPicPr>
          <p:cNvPr id="8" name="Picture 7">
            <a:extLst>
              <a:ext uri="{FF2B5EF4-FFF2-40B4-BE49-F238E27FC236}">
                <a16:creationId xmlns:a16="http://schemas.microsoft.com/office/drawing/2014/main" id="{D7F5AB03-2E35-8315-465D-4646D4A2D570}"/>
              </a:ext>
            </a:extLst>
          </p:cNvPr>
          <p:cNvPicPr>
            <a:picLocks noChangeAspect="1"/>
          </p:cNvPicPr>
          <p:nvPr/>
        </p:nvPicPr>
        <p:blipFill>
          <a:blip r:embed="rId5"/>
          <a:stretch>
            <a:fillRect/>
          </a:stretch>
        </p:blipFill>
        <p:spPr>
          <a:xfrm>
            <a:off x="2110121" y="377070"/>
            <a:ext cx="8182352" cy="5817256"/>
          </a:xfrm>
          <a:prstGeom prst="rect">
            <a:avLst/>
          </a:prstGeom>
        </p:spPr>
      </p:pic>
      <p:sp>
        <p:nvSpPr>
          <p:cNvPr id="9" name="Rectangle: Rounded Corners 8">
            <a:extLst>
              <a:ext uri="{FF2B5EF4-FFF2-40B4-BE49-F238E27FC236}">
                <a16:creationId xmlns:a16="http://schemas.microsoft.com/office/drawing/2014/main" id="{3ED92B0E-69FE-98C0-BF44-A2D53382D39E}"/>
              </a:ext>
            </a:extLst>
          </p:cNvPr>
          <p:cNvSpPr/>
          <p:nvPr/>
        </p:nvSpPr>
        <p:spPr>
          <a:xfrm>
            <a:off x="2245056" y="5575110"/>
            <a:ext cx="2442949" cy="307075"/>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9813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7" name="TextBox 6">
            <a:extLst>
              <a:ext uri="{FF2B5EF4-FFF2-40B4-BE49-F238E27FC236}">
                <a16:creationId xmlns:a16="http://schemas.microsoft.com/office/drawing/2014/main" id="{BE9B2FD8-52C0-60FB-254E-F7BB914471C7}"/>
              </a:ext>
            </a:extLst>
          </p:cNvPr>
          <p:cNvSpPr txBox="1"/>
          <p:nvPr/>
        </p:nvSpPr>
        <p:spPr>
          <a:xfrm>
            <a:off x="913384" y="620810"/>
            <a:ext cx="10310883" cy="4378443"/>
          </a:xfrm>
          <a:prstGeom prst="rect">
            <a:avLst/>
          </a:prstGeom>
          <a:noFill/>
        </p:spPr>
        <p:txBody>
          <a:bodyPr wrap="square">
            <a:spAutoFit/>
          </a:bodyPr>
          <a:lstStyle/>
          <a:p>
            <a:pPr>
              <a:lnSpc>
                <a:spcPct val="107000"/>
              </a:lnSpc>
              <a:spcAft>
                <a:spcPts val="800"/>
              </a:spcAft>
            </a:pPr>
            <a:r>
              <a:rPr lang="en-GB" sz="3200" u="sng" kern="100" dirty="0">
                <a:latin typeface="Aptos" panose="020B0004020202020204" pitchFamily="34" charset="0"/>
                <a:ea typeface="Aptos" panose="020B0004020202020204" pitchFamily="34" charset="0"/>
                <a:cs typeface="Arial" panose="020B0604020202020204" pitchFamily="34" charset="0"/>
              </a:rPr>
              <a:t>Reading at home for pleasure and purpose should be made up of:</a:t>
            </a:r>
          </a:p>
          <a:p>
            <a:pPr>
              <a:lnSpc>
                <a:spcPct val="107000"/>
              </a:lnSpc>
              <a:spcAft>
                <a:spcPts val="800"/>
              </a:spcAft>
            </a:pPr>
            <a:endParaRPr lang="en-GB" sz="3200" u="sng" kern="100" dirty="0">
              <a:latin typeface="Aptos" panose="020B0004020202020204" pitchFamily="34" charset="0"/>
              <a:ea typeface="Aptos" panose="020B0004020202020204" pitchFamily="34"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independent/silent reading </a:t>
            </a:r>
          </a:p>
          <a:p>
            <a:pPr marL="457200" indent="-4572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reading aloud</a:t>
            </a:r>
          </a:p>
          <a:p>
            <a:pPr marL="457200" indent="-4572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listening to an accomplished reader reading aloud</a:t>
            </a:r>
          </a:p>
          <a:p>
            <a:pPr marL="457200" indent="-4572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research/homework</a:t>
            </a:r>
          </a:p>
        </p:txBody>
      </p:sp>
    </p:spTree>
    <p:extLst>
      <p:ext uri="{BB962C8B-B14F-4D97-AF65-F5344CB8AC3E}">
        <p14:creationId xmlns:p14="http://schemas.microsoft.com/office/powerpoint/2010/main" val="258500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7" name="TextBox 6">
            <a:extLst>
              <a:ext uri="{FF2B5EF4-FFF2-40B4-BE49-F238E27FC236}">
                <a16:creationId xmlns:a16="http://schemas.microsoft.com/office/drawing/2014/main" id="{BE9B2FD8-52C0-60FB-254E-F7BB914471C7}"/>
              </a:ext>
            </a:extLst>
          </p:cNvPr>
          <p:cNvSpPr txBox="1"/>
          <p:nvPr/>
        </p:nvSpPr>
        <p:spPr>
          <a:xfrm>
            <a:off x="4966769" y="279687"/>
            <a:ext cx="3212825" cy="601255"/>
          </a:xfrm>
          <a:prstGeom prst="rect">
            <a:avLst/>
          </a:prstGeom>
          <a:noFill/>
        </p:spPr>
        <p:txBody>
          <a:bodyPr wrap="square">
            <a:spAutoFit/>
          </a:bodyPr>
          <a:lstStyle/>
          <a:p>
            <a:pPr>
              <a:lnSpc>
                <a:spcPct val="107000"/>
              </a:lnSpc>
              <a:spcAft>
                <a:spcPts val="800"/>
              </a:spcAft>
            </a:pPr>
            <a:r>
              <a:rPr lang="en-GB" sz="3200" u="sng" kern="100" dirty="0">
                <a:latin typeface="Aptos" panose="020B0004020202020204" pitchFamily="34" charset="0"/>
                <a:ea typeface="Aptos" panose="020B0004020202020204" pitchFamily="34" charset="0"/>
                <a:cs typeface="Arial" panose="020B0604020202020204" pitchFamily="34" charset="0"/>
              </a:rPr>
              <a:t>Reading aloud</a:t>
            </a:r>
            <a:endParaRPr lang="en-GB" sz="3200" kern="100" dirty="0">
              <a:latin typeface="Aptos" panose="020B00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0A332D-300F-D284-B107-EF883D22FD56}"/>
              </a:ext>
            </a:extLst>
          </p:cNvPr>
          <p:cNvSpPr txBox="1"/>
          <p:nvPr/>
        </p:nvSpPr>
        <p:spPr>
          <a:xfrm>
            <a:off x="390220" y="1435198"/>
            <a:ext cx="11148962" cy="4905382"/>
          </a:xfrm>
          <a:prstGeom prst="rect">
            <a:avLst/>
          </a:prstGeom>
          <a:noFill/>
        </p:spPr>
        <p:txBody>
          <a:bodyPr wrap="square">
            <a:spAutoFit/>
          </a:bodyPr>
          <a:lstStyle/>
          <a:p>
            <a:pPr>
              <a:lnSpc>
                <a:spcPct val="107000"/>
              </a:lnSpc>
              <a:spcAft>
                <a:spcPts val="800"/>
              </a:spcAft>
            </a:pPr>
            <a:r>
              <a:rPr lang="en-GB" sz="3200" kern="100" dirty="0">
                <a:latin typeface="Aptos" panose="020B0004020202020204" pitchFamily="34" charset="0"/>
                <a:ea typeface="Aptos" panose="020B0004020202020204" pitchFamily="34" charset="0"/>
                <a:cs typeface="Arial" panose="020B0604020202020204" pitchFamily="34" charset="0"/>
              </a:rPr>
              <a:t>This can consist of listening to an accomplished reader or the child reading aloud to an accomplished reader.</a:t>
            </a:r>
          </a:p>
          <a:p>
            <a:pPr>
              <a:lnSpc>
                <a:spcPct val="107000"/>
              </a:lnSpc>
              <a:spcAft>
                <a:spcPts val="800"/>
              </a:spcAft>
            </a:pPr>
            <a:endParaRPr lang="en-GB" sz="3200" kern="100" dirty="0">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3200" kern="100" dirty="0">
                <a:latin typeface="Aptos" panose="020B0004020202020204" pitchFamily="34" charset="0"/>
                <a:ea typeface="Aptos" panose="020B0004020202020204" pitchFamily="34" charset="0"/>
                <a:cs typeface="Arial" panose="020B0604020202020204" pitchFamily="34" charset="0"/>
              </a:rPr>
              <a:t>One of the most important aspects of developing reading.</a:t>
            </a:r>
          </a:p>
          <a:p>
            <a:pPr>
              <a:lnSpc>
                <a:spcPct val="107000"/>
              </a:lnSpc>
              <a:spcAft>
                <a:spcPts val="800"/>
              </a:spcAft>
            </a:pPr>
            <a:endParaRPr lang="en-GB" sz="3200" kern="100" dirty="0">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3200" kern="100" dirty="0">
                <a:latin typeface="Aptos" panose="020B0004020202020204" pitchFamily="34" charset="0"/>
                <a:ea typeface="Aptos" panose="020B0004020202020204" pitchFamily="34" charset="0"/>
                <a:cs typeface="Arial" panose="020B0604020202020204" pitchFamily="34" charset="0"/>
              </a:rPr>
              <a:t>Why? </a:t>
            </a:r>
          </a:p>
          <a:p>
            <a:pPr>
              <a:lnSpc>
                <a:spcPct val="107000"/>
              </a:lnSpc>
              <a:spcAft>
                <a:spcPts val="800"/>
              </a:spcAft>
            </a:pPr>
            <a:endParaRPr lang="en-GB" sz="3200" kern="100" dirty="0">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3200" kern="100" dirty="0">
                <a:latin typeface="Aptos" panose="020B0004020202020204" pitchFamily="34" charset="0"/>
                <a:ea typeface="Aptos" panose="020B0004020202020204" pitchFamily="34" charset="0"/>
                <a:cs typeface="Arial" panose="020B0604020202020204" pitchFamily="34" charset="0"/>
              </a:rPr>
              <a:t>Fluency!</a:t>
            </a:r>
          </a:p>
        </p:txBody>
      </p:sp>
    </p:spTree>
    <p:extLst>
      <p:ext uri="{BB962C8B-B14F-4D97-AF65-F5344CB8AC3E}">
        <p14:creationId xmlns:p14="http://schemas.microsoft.com/office/powerpoint/2010/main" val="3394637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7" name="TextBox 6">
            <a:extLst>
              <a:ext uri="{FF2B5EF4-FFF2-40B4-BE49-F238E27FC236}">
                <a16:creationId xmlns:a16="http://schemas.microsoft.com/office/drawing/2014/main" id="{BE9B2FD8-52C0-60FB-254E-F7BB914471C7}"/>
              </a:ext>
            </a:extLst>
          </p:cNvPr>
          <p:cNvSpPr txBox="1"/>
          <p:nvPr/>
        </p:nvSpPr>
        <p:spPr>
          <a:xfrm>
            <a:off x="3636112" y="180878"/>
            <a:ext cx="5937792" cy="601255"/>
          </a:xfrm>
          <a:prstGeom prst="rect">
            <a:avLst/>
          </a:prstGeom>
          <a:noFill/>
        </p:spPr>
        <p:txBody>
          <a:bodyPr wrap="square">
            <a:spAutoFit/>
          </a:bodyPr>
          <a:lstStyle/>
          <a:p>
            <a:pPr>
              <a:lnSpc>
                <a:spcPct val="107000"/>
              </a:lnSpc>
              <a:spcAft>
                <a:spcPts val="800"/>
              </a:spcAft>
            </a:pPr>
            <a:r>
              <a:rPr lang="en-GB" sz="3200" u="sng" kern="100" dirty="0">
                <a:latin typeface="Aptos" panose="020B0004020202020204" pitchFamily="34" charset="0"/>
                <a:ea typeface="Aptos" panose="020B0004020202020204" pitchFamily="34" charset="0"/>
                <a:cs typeface="Arial" panose="020B0604020202020204" pitchFamily="34" charset="0"/>
              </a:rPr>
              <a:t>Reading aloud develops fluency </a:t>
            </a:r>
            <a:endParaRPr lang="en-GB" sz="3200" kern="100" dirty="0">
              <a:latin typeface="Aptos" panose="020B00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0A332D-300F-D284-B107-EF883D22FD56}"/>
              </a:ext>
            </a:extLst>
          </p:cNvPr>
          <p:cNvSpPr txBox="1"/>
          <p:nvPr/>
        </p:nvSpPr>
        <p:spPr>
          <a:xfrm>
            <a:off x="269334" y="1455917"/>
            <a:ext cx="5937791" cy="601255"/>
          </a:xfrm>
          <a:prstGeom prst="rect">
            <a:avLst/>
          </a:prstGeom>
          <a:noFill/>
        </p:spPr>
        <p:txBody>
          <a:bodyPr wrap="square">
            <a:spAutoFit/>
          </a:bodyPr>
          <a:lstStyle/>
          <a:p>
            <a:pPr>
              <a:lnSpc>
                <a:spcPct val="107000"/>
              </a:lnSpc>
              <a:spcAft>
                <a:spcPts val="800"/>
              </a:spcAft>
            </a:pPr>
            <a:r>
              <a:rPr lang="en-GB" sz="3200" u="sng" kern="100" dirty="0">
                <a:latin typeface="Aptos" panose="020B0004020202020204" pitchFamily="34" charset="0"/>
                <a:ea typeface="Aptos" panose="020B0004020202020204" pitchFamily="34" charset="0"/>
                <a:cs typeface="Arial" panose="020B0604020202020204" pitchFamily="34" charset="0"/>
              </a:rPr>
              <a:t>What is fluency?</a:t>
            </a:r>
          </a:p>
        </p:txBody>
      </p:sp>
      <p:pic>
        <p:nvPicPr>
          <p:cNvPr id="3" name="Picture 4" descr="Fluency with Text | National Center on Improving Literacy">
            <a:extLst>
              <a:ext uri="{FF2B5EF4-FFF2-40B4-BE49-F238E27FC236}">
                <a16:creationId xmlns:a16="http://schemas.microsoft.com/office/drawing/2014/main" id="{53691429-B77C-3A79-5C47-B43841C806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445"/>
          <a:stretch>
            <a:fillRect/>
          </a:stretch>
        </p:blipFill>
        <p:spPr bwMode="auto">
          <a:xfrm>
            <a:off x="6207125" y="941935"/>
            <a:ext cx="598487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77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7" name="TextBox 6">
            <a:extLst>
              <a:ext uri="{FF2B5EF4-FFF2-40B4-BE49-F238E27FC236}">
                <a16:creationId xmlns:a16="http://schemas.microsoft.com/office/drawing/2014/main" id="{BE9B2FD8-52C0-60FB-254E-F7BB914471C7}"/>
              </a:ext>
            </a:extLst>
          </p:cNvPr>
          <p:cNvSpPr txBox="1"/>
          <p:nvPr/>
        </p:nvSpPr>
        <p:spPr>
          <a:xfrm>
            <a:off x="3636112" y="180878"/>
            <a:ext cx="5937792" cy="601255"/>
          </a:xfrm>
          <a:prstGeom prst="rect">
            <a:avLst/>
          </a:prstGeom>
          <a:noFill/>
        </p:spPr>
        <p:txBody>
          <a:bodyPr wrap="square">
            <a:spAutoFit/>
          </a:bodyPr>
          <a:lstStyle/>
          <a:p>
            <a:pPr>
              <a:lnSpc>
                <a:spcPct val="107000"/>
              </a:lnSpc>
              <a:spcAft>
                <a:spcPts val="800"/>
              </a:spcAft>
            </a:pPr>
            <a:r>
              <a:rPr lang="en-GB" sz="3200" u="sng" kern="100" dirty="0">
                <a:latin typeface="Aptos" panose="020B0004020202020204" pitchFamily="34" charset="0"/>
                <a:ea typeface="Aptos" panose="020B0004020202020204" pitchFamily="34" charset="0"/>
                <a:cs typeface="Arial" panose="020B0604020202020204" pitchFamily="34" charset="0"/>
              </a:rPr>
              <a:t>Reading aloud develops fluency </a:t>
            </a:r>
            <a:endParaRPr lang="en-GB" sz="3200" kern="100" dirty="0">
              <a:latin typeface="Aptos" panose="020B00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0A332D-300F-D284-B107-EF883D22FD56}"/>
              </a:ext>
            </a:extLst>
          </p:cNvPr>
          <p:cNvSpPr txBox="1"/>
          <p:nvPr/>
        </p:nvSpPr>
        <p:spPr>
          <a:xfrm>
            <a:off x="152613" y="944126"/>
            <a:ext cx="10977136" cy="4675382"/>
          </a:xfrm>
          <a:prstGeom prst="rect">
            <a:avLst/>
          </a:prstGeom>
          <a:noFill/>
        </p:spPr>
        <p:txBody>
          <a:bodyPr wrap="square">
            <a:spAutoFit/>
          </a:bodyPr>
          <a:lstStyle/>
          <a:p>
            <a:pPr>
              <a:lnSpc>
                <a:spcPct val="107000"/>
              </a:lnSpc>
              <a:spcAft>
                <a:spcPts val="800"/>
              </a:spcAft>
            </a:pPr>
            <a:r>
              <a:rPr lang="en-GB" sz="3200" u="sng" kern="100" dirty="0">
                <a:latin typeface="Aptos" panose="020B0004020202020204" pitchFamily="34" charset="0"/>
                <a:ea typeface="Aptos" panose="020B0004020202020204" pitchFamily="34" charset="0"/>
                <a:cs typeface="Arial" panose="020B0604020202020204" pitchFamily="34" charset="0"/>
              </a:rPr>
              <a:t>Why is fluency important?</a:t>
            </a:r>
          </a:p>
          <a:p>
            <a:pPr>
              <a:lnSpc>
                <a:spcPct val="107000"/>
              </a:lnSpc>
              <a:spcAft>
                <a:spcPts val="800"/>
              </a:spcAft>
            </a:pPr>
            <a:endParaRPr lang="en-GB" sz="3200" kern="100" dirty="0">
              <a:latin typeface="Aptos" panose="020B0004020202020204" pitchFamily="34" charset="0"/>
              <a:ea typeface="Aptos" panose="020B0004020202020204" pitchFamily="34" charset="0"/>
              <a:cs typeface="Arial" panose="020B0604020202020204" pitchFamily="34" charset="0"/>
            </a:endParaRPr>
          </a:p>
          <a:p>
            <a:r>
              <a:rPr lang="en-GB" sz="2400" kern="100" dirty="0">
                <a:latin typeface="Aptos" panose="020B0004020202020204" pitchFamily="34" charset="0"/>
                <a:cs typeface="Arial" panose="020B0604020202020204" pitchFamily="34" charset="0"/>
              </a:rPr>
              <a:t>Fluent reading supports reading comprehension. When pupils read fluently, their cognitive resources can be redirected from focusing on decoding and onto comprehending the text. If the brain’s processing power isn’t being used up by working out how to read a word, it can concentrate on understanding and enjoying the text. </a:t>
            </a:r>
          </a:p>
          <a:p>
            <a:endParaRPr lang="en-GB" sz="2400" kern="100" dirty="0">
              <a:latin typeface="Aptos" panose="020B0004020202020204" pitchFamily="34" charset="0"/>
              <a:cs typeface="Arial" panose="020B0604020202020204" pitchFamily="34" charset="0"/>
            </a:endParaRPr>
          </a:p>
          <a:p>
            <a:r>
              <a:rPr lang="en-GB" sz="2400" kern="100" dirty="0">
                <a:latin typeface="Aptos" panose="020B0004020202020204" pitchFamily="34" charset="0"/>
                <a:cs typeface="Arial" panose="020B0604020202020204" pitchFamily="34" charset="0"/>
              </a:rPr>
              <a:t>For this reason, fluency is sometimes described as a bridge from word recognition to comprehension. </a:t>
            </a:r>
          </a:p>
          <a:p>
            <a:endParaRPr lang="en-GB" sz="2400" kern="100" dirty="0">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761796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7" name="TextBox 6">
            <a:extLst>
              <a:ext uri="{FF2B5EF4-FFF2-40B4-BE49-F238E27FC236}">
                <a16:creationId xmlns:a16="http://schemas.microsoft.com/office/drawing/2014/main" id="{BE9B2FD8-52C0-60FB-254E-F7BB914471C7}"/>
              </a:ext>
            </a:extLst>
          </p:cNvPr>
          <p:cNvSpPr txBox="1"/>
          <p:nvPr/>
        </p:nvSpPr>
        <p:spPr>
          <a:xfrm>
            <a:off x="3636112" y="180878"/>
            <a:ext cx="5937792" cy="601255"/>
          </a:xfrm>
          <a:prstGeom prst="rect">
            <a:avLst/>
          </a:prstGeom>
          <a:noFill/>
        </p:spPr>
        <p:txBody>
          <a:bodyPr wrap="square">
            <a:spAutoFit/>
          </a:bodyPr>
          <a:lstStyle/>
          <a:p>
            <a:pPr>
              <a:lnSpc>
                <a:spcPct val="107000"/>
              </a:lnSpc>
              <a:spcAft>
                <a:spcPts val="800"/>
              </a:spcAft>
            </a:pPr>
            <a:r>
              <a:rPr lang="en-GB" sz="3200" u="sng" kern="100" dirty="0">
                <a:latin typeface="Aptos" panose="020B0004020202020204" pitchFamily="34" charset="0"/>
                <a:ea typeface="Aptos" panose="020B0004020202020204" pitchFamily="34" charset="0"/>
                <a:cs typeface="Arial" panose="020B0604020202020204" pitchFamily="34" charset="0"/>
              </a:rPr>
              <a:t>Reading aloud develops fluency </a:t>
            </a:r>
            <a:endParaRPr lang="en-GB" sz="3200" kern="100" dirty="0">
              <a:latin typeface="Aptos" panose="020B00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0A332D-300F-D284-B107-EF883D22FD56}"/>
              </a:ext>
            </a:extLst>
          </p:cNvPr>
          <p:cNvSpPr txBox="1"/>
          <p:nvPr/>
        </p:nvSpPr>
        <p:spPr>
          <a:xfrm>
            <a:off x="152613" y="944126"/>
            <a:ext cx="10977136" cy="4246675"/>
          </a:xfrm>
          <a:prstGeom prst="rect">
            <a:avLst/>
          </a:prstGeom>
          <a:noFill/>
        </p:spPr>
        <p:txBody>
          <a:bodyPr wrap="square">
            <a:spAutoFit/>
          </a:bodyPr>
          <a:lstStyle/>
          <a:p>
            <a:pPr>
              <a:lnSpc>
                <a:spcPct val="107000"/>
              </a:lnSpc>
              <a:spcAft>
                <a:spcPts val="800"/>
              </a:spcAft>
            </a:pPr>
            <a:r>
              <a:rPr lang="en-GB" sz="3200" u="sng" kern="100" dirty="0">
                <a:latin typeface="Aptos" panose="020B0004020202020204" pitchFamily="34" charset="0"/>
                <a:ea typeface="Aptos" panose="020B0004020202020204" pitchFamily="34" charset="0"/>
                <a:cs typeface="Arial" panose="020B0604020202020204" pitchFamily="34" charset="0"/>
              </a:rPr>
              <a:t>How can we develop fluency?</a:t>
            </a:r>
          </a:p>
          <a:p>
            <a:pPr>
              <a:lnSpc>
                <a:spcPct val="107000"/>
              </a:lnSpc>
              <a:spcAft>
                <a:spcPts val="800"/>
              </a:spcAft>
            </a:pPr>
            <a:endParaRPr lang="en-GB" sz="2400" kern="100" dirty="0">
              <a:latin typeface="Aptos" panose="020B0004020202020204" pitchFamily="34" charset="0"/>
              <a:ea typeface="Aptos" panose="020B00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Reading and re-reading the same texts multiple times. </a:t>
            </a:r>
          </a:p>
          <a:p>
            <a:pPr marL="342900" indent="-3429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Echo Reading</a:t>
            </a:r>
          </a:p>
          <a:p>
            <a:pPr marL="342900" indent="-3429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Choral Reading </a:t>
            </a:r>
          </a:p>
          <a:p>
            <a:pPr marL="342900" indent="-3429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Read and follow </a:t>
            </a:r>
          </a:p>
          <a:p>
            <a:pPr marL="342900" indent="-3429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Discussing the punctuation marks</a:t>
            </a:r>
            <a:endParaRPr lang="en-GB" sz="4000" kern="100" dirty="0">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1265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7" name="TextBox 6">
            <a:extLst>
              <a:ext uri="{FF2B5EF4-FFF2-40B4-BE49-F238E27FC236}">
                <a16:creationId xmlns:a16="http://schemas.microsoft.com/office/drawing/2014/main" id="{BE9B2FD8-52C0-60FB-254E-F7BB914471C7}"/>
              </a:ext>
            </a:extLst>
          </p:cNvPr>
          <p:cNvSpPr txBox="1"/>
          <p:nvPr/>
        </p:nvSpPr>
        <p:spPr>
          <a:xfrm>
            <a:off x="2558956" y="129069"/>
            <a:ext cx="7922525" cy="601255"/>
          </a:xfrm>
          <a:prstGeom prst="rect">
            <a:avLst/>
          </a:prstGeom>
          <a:noFill/>
        </p:spPr>
        <p:txBody>
          <a:bodyPr wrap="square">
            <a:spAutoFit/>
          </a:bodyPr>
          <a:lstStyle/>
          <a:p>
            <a:pPr>
              <a:lnSpc>
                <a:spcPct val="107000"/>
              </a:lnSpc>
              <a:spcAft>
                <a:spcPts val="800"/>
              </a:spcAft>
            </a:pPr>
            <a:r>
              <a:rPr lang="en-GB" sz="3200" u="sng" kern="100" dirty="0">
                <a:latin typeface="Aptos" panose="020B0004020202020204" pitchFamily="34" charset="0"/>
                <a:ea typeface="Aptos" panose="020B0004020202020204" pitchFamily="34" charset="0"/>
                <a:cs typeface="Arial" panose="020B0604020202020204" pitchFamily="34" charset="0"/>
              </a:rPr>
              <a:t>Reading aloud fosters reading for pleasure </a:t>
            </a:r>
            <a:endParaRPr lang="en-GB" sz="3200" kern="100" dirty="0">
              <a:latin typeface="Aptos" panose="020B00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D0A332D-300F-D284-B107-EF883D22FD56}"/>
              </a:ext>
            </a:extLst>
          </p:cNvPr>
          <p:cNvSpPr txBox="1"/>
          <p:nvPr/>
        </p:nvSpPr>
        <p:spPr>
          <a:xfrm>
            <a:off x="390220" y="1435198"/>
            <a:ext cx="11148962" cy="4700197"/>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It is opportunity to bond with our children</a:t>
            </a:r>
          </a:p>
          <a:p>
            <a:pPr marL="457200" indent="-4572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It sparks deep discussion </a:t>
            </a:r>
          </a:p>
          <a:p>
            <a:pPr marL="457200" indent="-4572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It allows children to clarify vocabulary understanding</a:t>
            </a:r>
          </a:p>
          <a:p>
            <a:pPr marL="457200" indent="-4572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It develops good reading habits, promoting reading as a lifelong hobby </a:t>
            </a:r>
          </a:p>
          <a:p>
            <a:pPr marL="457200" indent="-457200">
              <a:lnSpc>
                <a:spcPct val="107000"/>
              </a:lnSpc>
              <a:spcAft>
                <a:spcPts val="800"/>
              </a:spcAft>
              <a:buFont typeface="Arial" panose="020B0604020202020204" pitchFamily="34" charset="0"/>
              <a:buChar char="•"/>
            </a:pPr>
            <a:r>
              <a:rPr lang="en-GB" sz="3200" kern="100" dirty="0">
                <a:latin typeface="Aptos" panose="020B0004020202020204" pitchFamily="34" charset="0"/>
                <a:ea typeface="Aptos" panose="020B0004020202020204" pitchFamily="34" charset="0"/>
                <a:cs typeface="Arial" panose="020B0604020202020204" pitchFamily="34" charset="0"/>
              </a:rPr>
              <a:t>It is an opportunity to share high-quality texts at a level beyond which they can read for themselves, allowing for vocabulary and grammar development. </a:t>
            </a:r>
          </a:p>
        </p:txBody>
      </p:sp>
    </p:spTree>
    <p:extLst>
      <p:ext uri="{BB962C8B-B14F-4D97-AF65-F5344CB8AC3E}">
        <p14:creationId xmlns:p14="http://schemas.microsoft.com/office/powerpoint/2010/main" val="28979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434867" y="175812"/>
            <a:ext cx="604520" cy="690880"/>
          </a:xfrm>
          <a:prstGeom prst="rect">
            <a:avLst/>
          </a:prstGeom>
          <a:noFill/>
          <a:ln>
            <a:noFill/>
          </a:ln>
        </p:spPr>
      </p:pic>
      <p:pic>
        <p:nvPicPr>
          <p:cNvPr id="8" name="Picture 7">
            <a:extLst>
              <a:ext uri="{FF2B5EF4-FFF2-40B4-BE49-F238E27FC236}">
                <a16:creationId xmlns:a16="http://schemas.microsoft.com/office/drawing/2014/main" id="{6D1799F4-A910-CD97-26DD-09BF935CAB34}"/>
              </a:ext>
            </a:extLst>
          </p:cNvPr>
          <p:cNvPicPr>
            <a:picLocks noChangeAspect="1"/>
          </p:cNvPicPr>
          <p:nvPr/>
        </p:nvPicPr>
        <p:blipFill>
          <a:blip r:embed="rId5"/>
          <a:stretch>
            <a:fillRect/>
          </a:stretch>
        </p:blipFill>
        <p:spPr>
          <a:xfrm>
            <a:off x="6290763" y="2821173"/>
            <a:ext cx="5888498" cy="3954501"/>
          </a:xfrm>
          <a:prstGeom prst="rect">
            <a:avLst/>
          </a:prstGeom>
        </p:spPr>
      </p:pic>
      <p:pic>
        <p:nvPicPr>
          <p:cNvPr id="5" name="Picture 4">
            <a:extLst>
              <a:ext uri="{FF2B5EF4-FFF2-40B4-BE49-F238E27FC236}">
                <a16:creationId xmlns:a16="http://schemas.microsoft.com/office/drawing/2014/main" id="{5DDF628B-C3E7-C058-2A3E-D6AA0B8902C7}"/>
              </a:ext>
            </a:extLst>
          </p:cNvPr>
          <p:cNvPicPr>
            <a:picLocks noChangeAspect="1"/>
          </p:cNvPicPr>
          <p:nvPr/>
        </p:nvPicPr>
        <p:blipFill>
          <a:blip r:embed="rId6"/>
          <a:stretch>
            <a:fillRect/>
          </a:stretch>
        </p:blipFill>
        <p:spPr>
          <a:xfrm>
            <a:off x="24379" y="0"/>
            <a:ext cx="6266384" cy="4258516"/>
          </a:xfrm>
          <a:prstGeom prst="rect">
            <a:avLst/>
          </a:prstGeom>
        </p:spPr>
      </p:pic>
    </p:spTree>
    <p:extLst>
      <p:ext uri="{BB962C8B-B14F-4D97-AF65-F5344CB8AC3E}">
        <p14:creationId xmlns:p14="http://schemas.microsoft.com/office/powerpoint/2010/main" val="1431648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2B8C-5B2B-4F70-A1D8-6ABD3B33EAD2}"/>
              </a:ext>
            </a:extLst>
          </p:cNvPr>
          <p:cNvSpPr>
            <a:spLocks noGrp="1"/>
          </p:cNvSpPr>
          <p:nvPr>
            <p:ph type="ctrTitle"/>
          </p:nvPr>
        </p:nvSpPr>
        <p:spPr>
          <a:xfrm>
            <a:off x="1502091" y="87906"/>
            <a:ext cx="9585158" cy="866692"/>
          </a:xfrm>
        </p:spPr>
        <p:txBody>
          <a:bodyPr>
            <a:normAutofit fontScale="90000"/>
          </a:bodyPr>
          <a:lstStyle/>
          <a:p>
            <a:r>
              <a:rPr lang="en-GB" u="sng" dirty="0"/>
              <a:t>What is comprehension?</a:t>
            </a:r>
          </a:p>
        </p:txBody>
      </p:sp>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434867" y="175812"/>
            <a:ext cx="604520" cy="690880"/>
          </a:xfrm>
          <a:prstGeom prst="rect">
            <a:avLst/>
          </a:prstGeom>
          <a:noFill/>
          <a:ln>
            <a:noFill/>
          </a:ln>
        </p:spPr>
      </p:pic>
      <p:sp>
        <p:nvSpPr>
          <p:cNvPr id="5" name="TextBox 4">
            <a:extLst>
              <a:ext uri="{FF2B5EF4-FFF2-40B4-BE49-F238E27FC236}">
                <a16:creationId xmlns:a16="http://schemas.microsoft.com/office/drawing/2014/main" id="{C0C66208-55EC-F1CA-7313-28DEE1EC6A16}"/>
              </a:ext>
            </a:extLst>
          </p:cNvPr>
          <p:cNvSpPr txBox="1"/>
          <p:nvPr/>
        </p:nvSpPr>
        <p:spPr>
          <a:xfrm>
            <a:off x="953387" y="1874728"/>
            <a:ext cx="10481480" cy="3108543"/>
          </a:xfrm>
          <a:prstGeom prst="rect">
            <a:avLst/>
          </a:prstGeom>
          <a:noFill/>
        </p:spPr>
        <p:txBody>
          <a:bodyPr wrap="square">
            <a:spAutoFit/>
          </a:bodyPr>
          <a:lstStyle/>
          <a:p>
            <a:r>
              <a:rPr lang="en-GB" sz="2800" dirty="0"/>
              <a:t>This refers to the understanding of a text. </a:t>
            </a:r>
          </a:p>
          <a:p>
            <a:endParaRPr lang="en-GB" sz="2800" dirty="0"/>
          </a:p>
          <a:p>
            <a:r>
              <a:rPr lang="en-GB" sz="2800" dirty="0"/>
              <a:t>Mastery of comprehension skills is essential for effective reading, listening and overall communication. </a:t>
            </a:r>
          </a:p>
          <a:p>
            <a:endParaRPr lang="en-GB" sz="2800" dirty="0"/>
          </a:p>
          <a:p>
            <a:r>
              <a:rPr lang="en-GB" sz="2800" dirty="0"/>
              <a:t>Some children are able to read thanks to secure phonics knowledge and the ability to decode but do not understand what they have read.</a:t>
            </a:r>
          </a:p>
        </p:txBody>
      </p:sp>
    </p:spTree>
    <p:extLst>
      <p:ext uri="{BB962C8B-B14F-4D97-AF65-F5344CB8AC3E}">
        <p14:creationId xmlns:p14="http://schemas.microsoft.com/office/powerpoint/2010/main" val="2517704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2B8C-5B2B-4F70-A1D8-6ABD3B33EAD2}"/>
              </a:ext>
            </a:extLst>
          </p:cNvPr>
          <p:cNvSpPr>
            <a:spLocks noGrp="1"/>
          </p:cNvSpPr>
          <p:nvPr>
            <p:ph type="ctrTitle"/>
          </p:nvPr>
        </p:nvSpPr>
        <p:spPr>
          <a:xfrm>
            <a:off x="1502091" y="87906"/>
            <a:ext cx="9585158" cy="866692"/>
          </a:xfrm>
        </p:spPr>
        <p:txBody>
          <a:bodyPr>
            <a:normAutofit fontScale="90000"/>
          </a:bodyPr>
          <a:lstStyle/>
          <a:p>
            <a:r>
              <a:rPr lang="en-GB" i="1" u="sng" dirty="0"/>
              <a:t>Reading skills KS1 </a:t>
            </a:r>
          </a:p>
        </p:txBody>
      </p:sp>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434867" y="175812"/>
            <a:ext cx="604520" cy="690880"/>
          </a:xfrm>
          <a:prstGeom prst="rect">
            <a:avLst/>
          </a:prstGeom>
          <a:noFill/>
          <a:ln>
            <a:noFill/>
          </a:ln>
        </p:spPr>
      </p:pic>
      <p:sp>
        <p:nvSpPr>
          <p:cNvPr id="8" name="Content Placeholder 2">
            <a:extLst>
              <a:ext uri="{FF2B5EF4-FFF2-40B4-BE49-F238E27FC236}">
                <a16:creationId xmlns:a16="http://schemas.microsoft.com/office/drawing/2014/main" id="{846400AC-BAAF-7E1A-B541-0EADB0852BF9}"/>
              </a:ext>
            </a:extLst>
          </p:cNvPr>
          <p:cNvSpPr txBox="1">
            <a:spLocks/>
          </p:cNvSpPr>
          <p:nvPr/>
        </p:nvSpPr>
        <p:spPr>
          <a:xfrm>
            <a:off x="318338" y="1645973"/>
            <a:ext cx="11807698" cy="39569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2296" algn="l">
              <a:defRPr/>
            </a:pPr>
            <a:r>
              <a:rPr lang="en-GB" sz="3200" u="sng" dirty="0">
                <a:cs typeface="Arial" panose="020B0604020202020204" pitchFamily="34" charset="0"/>
              </a:rPr>
              <a:t>Comprehension</a:t>
            </a:r>
          </a:p>
          <a:p>
            <a:pPr marL="82296" algn="l">
              <a:defRPr/>
            </a:pPr>
            <a:endParaRPr lang="en-GB" sz="3200" dirty="0">
              <a:cs typeface="Arial" panose="020B0604020202020204" pitchFamily="34" charset="0"/>
            </a:endParaRPr>
          </a:p>
          <a:p>
            <a:pPr algn="l">
              <a:buFont typeface="Arial" charset="0"/>
              <a:buChar char="•"/>
              <a:defRPr/>
            </a:pPr>
            <a:r>
              <a:rPr lang="en-GB" sz="3200" u="sng" dirty="0">
                <a:cs typeface="Arial" panose="020B0604020202020204" pitchFamily="34" charset="0"/>
              </a:rPr>
              <a:t>Vocabulary</a:t>
            </a:r>
            <a:r>
              <a:rPr lang="en-GB" sz="3200" dirty="0">
                <a:cs typeface="Arial" panose="020B0604020202020204" pitchFamily="34" charset="0"/>
              </a:rPr>
              <a:t> – full understanding </a:t>
            </a:r>
          </a:p>
          <a:p>
            <a:pPr algn="l">
              <a:buFont typeface="Arial" charset="0"/>
              <a:buChar char="•"/>
              <a:defRPr/>
            </a:pPr>
            <a:r>
              <a:rPr lang="en-GB" sz="3200" u="sng" dirty="0">
                <a:cs typeface="Arial" panose="020B0604020202020204" pitchFamily="34" charset="0"/>
              </a:rPr>
              <a:t>Retrieval</a:t>
            </a:r>
            <a:r>
              <a:rPr lang="en-GB" sz="3200" dirty="0">
                <a:cs typeface="Arial" panose="020B0604020202020204" pitchFamily="34" charset="0"/>
              </a:rPr>
              <a:t> – finding answers from the text</a:t>
            </a:r>
          </a:p>
          <a:p>
            <a:pPr algn="l">
              <a:buFont typeface="Arial" charset="0"/>
              <a:buChar char="•"/>
              <a:defRPr/>
            </a:pPr>
            <a:r>
              <a:rPr lang="en-GB" sz="3200" u="sng" dirty="0">
                <a:cs typeface="Arial" panose="020B0604020202020204" pitchFamily="34" charset="0"/>
              </a:rPr>
              <a:t>Clarifying</a:t>
            </a:r>
            <a:r>
              <a:rPr lang="en-GB" sz="3200" dirty="0">
                <a:cs typeface="Arial" panose="020B0604020202020204" pitchFamily="34" charset="0"/>
              </a:rPr>
              <a:t> – ask questions about the text, explain thoughts about what has been read </a:t>
            </a:r>
          </a:p>
          <a:p>
            <a:pPr algn="l">
              <a:buFont typeface="Arial" charset="0"/>
              <a:buChar char="•"/>
              <a:defRPr/>
            </a:pPr>
            <a:r>
              <a:rPr lang="en-GB" sz="3200" u="sng" dirty="0">
                <a:cs typeface="Arial" panose="020B0604020202020204" pitchFamily="34" charset="0"/>
              </a:rPr>
              <a:t>Inference</a:t>
            </a:r>
            <a:r>
              <a:rPr lang="en-GB" sz="3200" dirty="0">
                <a:cs typeface="Arial" panose="020B0604020202020204" pitchFamily="34" charset="0"/>
              </a:rPr>
              <a:t> – how do we know?</a:t>
            </a:r>
          </a:p>
          <a:p>
            <a:pPr algn="l">
              <a:buFont typeface="Arial" charset="0"/>
              <a:buChar char="•"/>
              <a:defRPr/>
            </a:pPr>
            <a:r>
              <a:rPr lang="en-GB" sz="3200" u="sng" dirty="0">
                <a:cs typeface="Arial" panose="020B0604020202020204" pitchFamily="34" charset="0"/>
              </a:rPr>
              <a:t>Sequencing</a:t>
            </a:r>
            <a:r>
              <a:rPr lang="en-GB" sz="3200" dirty="0">
                <a:cs typeface="Arial" panose="020B0604020202020204" pitchFamily="34" charset="0"/>
              </a:rPr>
              <a:t> – what were the </a:t>
            </a:r>
            <a:r>
              <a:rPr lang="en-GB" sz="3200" b="1" u="sng" dirty="0">
                <a:cs typeface="Arial" panose="020B0604020202020204" pitchFamily="34" charset="0"/>
              </a:rPr>
              <a:t>main</a:t>
            </a:r>
            <a:r>
              <a:rPr lang="en-GB" sz="3200" dirty="0">
                <a:cs typeface="Arial" panose="020B0604020202020204" pitchFamily="34" charset="0"/>
              </a:rPr>
              <a:t> ideas?</a:t>
            </a:r>
          </a:p>
          <a:p>
            <a:pPr algn="l">
              <a:buFont typeface="Arial" charset="0"/>
              <a:buChar char="•"/>
              <a:defRPr/>
            </a:pPr>
            <a:r>
              <a:rPr lang="en-GB" sz="3200" u="sng" dirty="0">
                <a:cs typeface="Arial" panose="020B0604020202020204" pitchFamily="34" charset="0"/>
              </a:rPr>
              <a:t>Predicting</a:t>
            </a:r>
            <a:r>
              <a:rPr lang="en-GB" sz="3200" dirty="0">
                <a:cs typeface="Arial" panose="020B0604020202020204" pitchFamily="34" charset="0"/>
              </a:rPr>
              <a:t> – use what they know</a:t>
            </a:r>
          </a:p>
          <a:p>
            <a:pPr>
              <a:defRPr/>
            </a:pPr>
            <a:endParaRPr lang="en-GB" sz="3200" dirty="0">
              <a:cs typeface="Arial" panose="020B0604020202020204" pitchFamily="34" charset="0"/>
            </a:endParaRPr>
          </a:p>
        </p:txBody>
      </p:sp>
    </p:spTree>
    <p:extLst>
      <p:ext uri="{BB962C8B-B14F-4D97-AF65-F5344CB8AC3E}">
        <p14:creationId xmlns:p14="http://schemas.microsoft.com/office/powerpoint/2010/main" val="2909775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2" name="Content Placeholder 2">
            <a:extLst>
              <a:ext uri="{FF2B5EF4-FFF2-40B4-BE49-F238E27FC236}">
                <a16:creationId xmlns:a16="http://schemas.microsoft.com/office/drawing/2014/main" id="{DF5E5F54-1C7C-0ECA-7D7D-67CB0FC5B62A}"/>
              </a:ext>
            </a:extLst>
          </p:cNvPr>
          <p:cNvSpPr txBox="1">
            <a:spLocks/>
          </p:cNvSpPr>
          <p:nvPr/>
        </p:nvSpPr>
        <p:spPr>
          <a:xfrm>
            <a:off x="814589" y="941019"/>
            <a:ext cx="10417629" cy="39569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2296" algn="l">
              <a:defRPr/>
            </a:pPr>
            <a:r>
              <a:rPr lang="en-GB" sz="3200" u="sng" dirty="0">
                <a:cs typeface="Arial" panose="020B0604020202020204" pitchFamily="34" charset="0"/>
              </a:rPr>
              <a:t>Comprehension</a:t>
            </a:r>
          </a:p>
          <a:p>
            <a:pPr marL="82296" algn="l">
              <a:defRPr/>
            </a:pPr>
            <a:endParaRPr lang="en-GB" sz="3200" dirty="0">
              <a:cs typeface="Arial" panose="020B0604020202020204" pitchFamily="34" charset="0"/>
            </a:endParaRPr>
          </a:p>
          <a:p>
            <a:pPr algn="l">
              <a:buFont typeface="Arial" charset="0"/>
              <a:buChar char="•"/>
              <a:defRPr/>
            </a:pPr>
            <a:r>
              <a:rPr lang="en-GB" sz="3200" u="sng" dirty="0">
                <a:cs typeface="Arial" panose="020B0604020202020204" pitchFamily="34" charset="0"/>
              </a:rPr>
              <a:t>Vocabulary</a:t>
            </a:r>
            <a:r>
              <a:rPr lang="en-GB" sz="3200" dirty="0">
                <a:cs typeface="Arial" panose="020B0604020202020204" pitchFamily="34" charset="0"/>
              </a:rPr>
              <a:t> – full understanding</a:t>
            </a:r>
          </a:p>
          <a:p>
            <a:pPr algn="l">
              <a:buFont typeface="Arial" charset="0"/>
              <a:buChar char="•"/>
              <a:defRPr/>
            </a:pPr>
            <a:r>
              <a:rPr lang="en-GB" sz="3200" u="sng" dirty="0">
                <a:cs typeface="Arial" panose="020B0604020202020204" pitchFamily="34" charset="0"/>
              </a:rPr>
              <a:t>Retrieval</a:t>
            </a:r>
            <a:r>
              <a:rPr lang="en-GB" sz="3200" dirty="0">
                <a:cs typeface="Arial" panose="020B0604020202020204" pitchFamily="34" charset="0"/>
              </a:rPr>
              <a:t> – finding answers from the text</a:t>
            </a:r>
          </a:p>
          <a:p>
            <a:pPr algn="l">
              <a:buFont typeface="Arial" charset="0"/>
              <a:buChar char="•"/>
              <a:defRPr/>
            </a:pPr>
            <a:r>
              <a:rPr lang="en-GB" sz="3200" u="sng" dirty="0">
                <a:cs typeface="Arial" panose="020B0604020202020204" pitchFamily="34" charset="0"/>
              </a:rPr>
              <a:t>Clarifying</a:t>
            </a:r>
            <a:r>
              <a:rPr lang="en-GB" sz="3200" dirty="0">
                <a:cs typeface="Arial" panose="020B0604020202020204" pitchFamily="34" charset="0"/>
              </a:rPr>
              <a:t> – ask questions about the text, explain what has been read/state the main events</a:t>
            </a:r>
          </a:p>
          <a:p>
            <a:pPr algn="l">
              <a:buFont typeface="Arial" charset="0"/>
              <a:buChar char="•"/>
              <a:defRPr/>
            </a:pPr>
            <a:r>
              <a:rPr lang="en-GB" sz="3200" u="sng" dirty="0">
                <a:cs typeface="Arial" panose="020B0604020202020204" pitchFamily="34" charset="0"/>
              </a:rPr>
              <a:t>Inference</a:t>
            </a:r>
            <a:r>
              <a:rPr lang="en-GB" sz="3200" dirty="0">
                <a:cs typeface="Arial" panose="020B0604020202020204" pitchFamily="34" charset="0"/>
              </a:rPr>
              <a:t> – how do we know?</a:t>
            </a:r>
          </a:p>
          <a:p>
            <a:pPr algn="l">
              <a:buFont typeface="Arial" charset="0"/>
              <a:buChar char="•"/>
              <a:defRPr/>
            </a:pPr>
            <a:r>
              <a:rPr lang="en-GB" sz="3200" u="sng" dirty="0">
                <a:cs typeface="Arial" panose="020B0604020202020204" pitchFamily="34" charset="0"/>
              </a:rPr>
              <a:t>Summarising</a:t>
            </a:r>
            <a:r>
              <a:rPr lang="en-GB" sz="3200" dirty="0">
                <a:cs typeface="Arial" panose="020B0604020202020204" pitchFamily="34" charset="0"/>
              </a:rPr>
              <a:t> – what were the </a:t>
            </a:r>
            <a:r>
              <a:rPr lang="en-GB" sz="3200" b="1" u="sng" dirty="0">
                <a:cs typeface="Arial" panose="020B0604020202020204" pitchFamily="34" charset="0"/>
              </a:rPr>
              <a:t>main</a:t>
            </a:r>
            <a:r>
              <a:rPr lang="en-GB" sz="3200" dirty="0">
                <a:cs typeface="Arial" panose="020B0604020202020204" pitchFamily="34" charset="0"/>
              </a:rPr>
              <a:t> ideas?</a:t>
            </a:r>
          </a:p>
          <a:p>
            <a:pPr algn="l">
              <a:buFont typeface="Arial" charset="0"/>
              <a:buChar char="•"/>
              <a:defRPr/>
            </a:pPr>
            <a:r>
              <a:rPr lang="en-GB" sz="3200" u="sng" dirty="0">
                <a:cs typeface="Arial" panose="020B0604020202020204" pitchFamily="34" charset="0"/>
              </a:rPr>
              <a:t>Predicting</a:t>
            </a:r>
            <a:r>
              <a:rPr lang="en-GB" sz="3200" dirty="0">
                <a:cs typeface="Arial" panose="020B0604020202020204" pitchFamily="34" charset="0"/>
              </a:rPr>
              <a:t> – use what they know</a:t>
            </a:r>
          </a:p>
          <a:p>
            <a:pPr>
              <a:defRPr/>
            </a:pPr>
            <a:endParaRPr lang="en-GB" sz="3200" dirty="0">
              <a:cs typeface="Arial" panose="020B0604020202020204" pitchFamily="34" charset="0"/>
            </a:endParaRPr>
          </a:p>
        </p:txBody>
      </p:sp>
      <p:sp>
        <p:nvSpPr>
          <p:cNvPr id="3" name="Title 1">
            <a:extLst>
              <a:ext uri="{FF2B5EF4-FFF2-40B4-BE49-F238E27FC236}">
                <a16:creationId xmlns:a16="http://schemas.microsoft.com/office/drawing/2014/main" id="{784B026C-7B74-3EDB-4BE0-F97C0A2BB11F}"/>
              </a:ext>
            </a:extLst>
          </p:cNvPr>
          <p:cNvSpPr>
            <a:spLocks noGrp="1"/>
          </p:cNvSpPr>
          <p:nvPr>
            <p:ph type="ctrTitle"/>
          </p:nvPr>
        </p:nvSpPr>
        <p:spPr>
          <a:xfrm>
            <a:off x="1502091" y="87906"/>
            <a:ext cx="9585158" cy="866692"/>
          </a:xfrm>
        </p:spPr>
        <p:txBody>
          <a:bodyPr>
            <a:normAutofit fontScale="90000"/>
          </a:bodyPr>
          <a:lstStyle/>
          <a:p>
            <a:r>
              <a:rPr lang="en-GB" i="1" u="sng" dirty="0"/>
              <a:t>Reading skills KS2 </a:t>
            </a:r>
          </a:p>
        </p:txBody>
      </p:sp>
    </p:spTree>
    <p:extLst>
      <p:ext uri="{BB962C8B-B14F-4D97-AF65-F5344CB8AC3E}">
        <p14:creationId xmlns:p14="http://schemas.microsoft.com/office/powerpoint/2010/main" val="870307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2" name="Content Placeholder 2">
            <a:extLst>
              <a:ext uri="{FF2B5EF4-FFF2-40B4-BE49-F238E27FC236}">
                <a16:creationId xmlns:a16="http://schemas.microsoft.com/office/drawing/2014/main" id="{DF5E5F54-1C7C-0ECA-7D7D-67CB0FC5B62A}"/>
              </a:ext>
            </a:extLst>
          </p:cNvPr>
          <p:cNvSpPr txBox="1">
            <a:spLocks/>
          </p:cNvSpPr>
          <p:nvPr/>
        </p:nvSpPr>
        <p:spPr>
          <a:xfrm>
            <a:off x="352960" y="142956"/>
            <a:ext cx="11486079" cy="39569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963" indent="0" algn="l">
              <a:buNone/>
            </a:pPr>
            <a:r>
              <a:rPr lang="en-GB" altLang="en-US" sz="2800" u="sng" dirty="0">
                <a:cs typeface="Arial" panose="020B0604020202020204" pitchFamily="34" charset="0"/>
              </a:rPr>
              <a:t>Visualising</a:t>
            </a:r>
            <a:r>
              <a:rPr lang="en-GB" altLang="en-US" sz="2800" dirty="0">
                <a:cs typeface="Arial" panose="020B0604020202020204" pitchFamily="34" charset="0"/>
              </a:rPr>
              <a:t> – Picture the text in their minds</a:t>
            </a:r>
          </a:p>
          <a:p>
            <a:pPr marL="80963" indent="0" algn="l">
              <a:buNone/>
            </a:pPr>
            <a:endParaRPr lang="en-GB" altLang="en-US" sz="2800" dirty="0">
              <a:cs typeface="Arial" panose="020B0604020202020204" pitchFamily="34" charset="0"/>
            </a:endParaRPr>
          </a:p>
          <a:p>
            <a:pPr marL="80963" indent="0" algn="l">
              <a:buNone/>
            </a:pPr>
            <a:r>
              <a:rPr lang="en-GB" altLang="en-US" sz="2800" u="sng" dirty="0">
                <a:cs typeface="Arial" panose="020B0604020202020204" pitchFamily="34" charset="0"/>
              </a:rPr>
              <a:t>Questioning</a:t>
            </a:r>
            <a:r>
              <a:rPr lang="en-GB" altLang="en-US" sz="2800" dirty="0">
                <a:cs typeface="Arial" panose="020B0604020202020204" pitchFamily="34" charset="0"/>
              </a:rPr>
              <a:t> – Make up questions about the text or picture</a:t>
            </a:r>
          </a:p>
          <a:p>
            <a:pPr marL="80963" indent="0" algn="l">
              <a:buNone/>
            </a:pPr>
            <a:endParaRPr lang="en-GB" altLang="en-US" sz="2800" dirty="0">
              <a:cs typeface="Arial" panose="020B0604020202020204" pitchFamily="34" charset="0"/>
            </a:endParaRPr>
          </a:p>
          <a:p>
            <a:pPr marL="80963" indent="0" algn="l">
              <a:buNone/>
            </a:pPr>
            <a:r>
              <a:rPr lang="en-GB" altLang="en-US" sz="2800" u="sng" dirty="0">
                <a:cs typeface="Arial" panose="020B0604020202020204" pitchFamily="34" charset="0"/>
              </a:rPr>
              <a:t>Monitoring</a:t>
            </a:r>
            <a:r>
              <a:rPr lang="en-GB" altLang="en-US" sz="2800" dirty="0">
                <a:cs typeface="Arial" panose="020B0604020202020204" pitchFamily="34" charset="0"/>
              </a:rPr>
              <a:t> – Check understanding of words, phrases, paragraphs</a:t>
            </a:r>
          </a:p>
          <a:p>
            <a:pPr marL="80963" indent="0" algn="l">
              <a:buNone/>
            </a:pPr>
            <a:endParaRPr lang="en-GB" altLang="en-US" sz="2800" dirty="0">
              <a:cs typeface="Arial" panose="020B0604020202020204" pitchFamily="34" charset="0"/>
            </a:endParaRPr>
          </a:p>
          <a:p>
            <a:pPr marL="80963" indent="0" algn="l">
              <a:buNone/>
            </a:pPr>
            <a:r>
              <a:rPr lang="en-GB" altLang="en-US" sz="2800" u="sng" dirty="0">
                <a:cs typeface="Arial" panose="020B0604020202020204" pitchFamily="34" charset="0"/>
              </a:rPr>
              <a:t>Text structure </a:t>
            </a:r>
            <a:r>
              <a:rPr lang="en-GB" altLang="en-US" sz="2800" dirty="0">
                <a:cs typeface="Arial" panose="020B0604020202020204" pitchFamily="34" charset="0"/>
              </a:rPr>
              <a:t>– Find the main features of a text type</a:t>
            </a:r>
          </a:p>
          <a:p>
            <a:pPr marL="80963" indent="0" algn="l">
              <a:buNone/>
            </a:pPr>
            <a:endParaRPr lang="en-GB" altLang="en-US" sz="2800" dirty="0">
              <a:cs typeface="Arial" panose="020B0604020202020204" pitchFamily="34" charset="0"/>
            </a:endParaRPr>
          </a:p>
          <a:p>
            <a:pPr marL="80963" indent="0" algn="l">
              <a:buNone/>
            </a:pPr>
            <a:r>
              <a:rPr lang="en-GB" altLang="en-US" sz="2800" u="sng" dirty="0">
                <a:cs typeface="Arial" panose="020B0604020202020204" pitchFamily="34" charset="0"/>
              </a:rPr>
              <a:t>Personal Response </a:t>
            </a:r>
            <a:r>
              <a:rPr lang="en-GB" altLang="en-US" sz="2800" dirty="0">
                <a:cs typeface="Arial" panose="020B0604020202020204" pitchFamily="34" charset="0"/>
              </a:rPr>
              <a:t>– What would I do?</a:t>
            </a:r>
          </a:p>
          <a:p>
            <a:pPr marL="80963" indent="0" algn="l">
              <a:buNone/>
            </a:pPr>
            <a:endParaRPr lang="en-GB" altLang="en-US" sz="2800" dirty="0">
              <a:cs typeface="Arial" panose="020B0604020202020204" pitchFamily="34" charset="0"/>
            </a:endParaRPr>
          </a:p>
          <a:p>
            <a:pPr marL="80963" indent="0" algn="l">
              <a:buNone/>
            </a:pPr>
            <a:r>
              <a:rPr lang="en-GB" altLang="en-US" sz="2800" u="sng" dirty="0">
                <a:cs typeface="Arial" panose="020B0604020202020204" pitchFamily="34" charset="0"/>
              </a:rPr>
              <a:t>Author’s Intent </a:t>
            </a:r>
            <a:r>
              <a:rPr lang="en-GB" altLang="en-US" sz="2800" dirty="0">
                <a:cs typeface="Arial" panose="020B0604020202020204" pitchFamily="34" charset="0"/>
              </a:rPr>
              <a:t>– Impact on the reader – how and why</a:t>
            </a:r>
          </a:p>
          <a:p>
            <a:pPr marL="80963" indent="0" algn="l">
              <a:buNone/>
            </a:pPr>
            <a:endParaRPr lang="en-GB" altLang="en-US" sz="2800" dirty="0">
              <a:cs typeface="Arial" panose="020B0604020202020204" pitchFamily="34" charset="0"/>
            </a:endParaRPr>
          </a:p>
          <a:p>
            <a:pPr marL="80963" indent="0" algn="l">
              <a:buNone/>
            </a:pPr>
            <a:r>
              <a:rPr lang="en-GB" altLang="en-US" sz="2800" u="sng" dirty="0">
                <a:cs typeface="Arial" panose="020B0604020202020204" pitchFamily="34" charset="0"/>
              </a:rPr>
              <a:t>Activate prior knowledge </a:t>
            </a:r>
            <a:r>
              <a:rPr lang="en-GB" altLang="en-US" sz="2800" dirty="0">
                <a:cs typeface="Arial" panose="020B0604020202020204" pitchFamily="34" charset="0"/>
              </a:rPr>
              <a:t>– Knowledge of the world </a:t>
            </a:r>
          </a:p>
          <a:p>
            <a:pPr algn="l">
              <a:defRPr/>
            </a:pPr>
            <a:endParaRPr lang="en-GB" sz="3200" dirty="0">
              <a:cs typeface="Arial" panose="020B0604020202020204" pitchFamily="34" charset="0"/>
            </a:endParaRPr>
          </a:p>
        </p:txBody>
      </p:sp>
    </p:spTree>
    <p:extLst>
      <p:ext uri="{BB962C8B-B14F-4D97-AF65-F5344CB8AC3E}">
        <p14:creationId xmlns:p14="http://schemas.microsoft.com/office/powerpoint/2010/main" val="3772939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4325" y="371476"/>
            <a:ext cx="11563350" cy="6491008"/>
          </a:xfrm>
          <a:prstGeom prst="rect">
            <a:avLst/>
          </a:prstGeom>
          <a:noFill/>
        </p:spPr>
        <p:txBody>
          <a:bodyPr wrap="square">
            <a:spAutoFit/>
          </a:bodyPr>
          <a:lstStyle/>
          <a:p>
            <a:pPr eaLnBrk="1" hangingPunct="1">
              <a:lnSpc>
                <a:spcPct val="90000"/>
              </a:lnSpc>
              <a:defRPr/>
            </a:pPr>
            <a:r>
              <a:rPr lang="en-US" sz="4000" u="sng" dirty="0">
                <a:cs typeface="Arial" panose="020B0604020202020204" pitchFamily="34" charset="0"/>
              </a:rPr>
              <a:t>Vocabulary  </a:t>
            </a:r>
          </a:p>
          <a:p>
            <a:pPr eaLnBrk="1" hangingPunct="1">
              <a:lnSpc>
                <a:spcPct val="90000"/>
              </a:lnSpc>
              <a:defRPr/>
            </a:pPr>
            <a:endParaRPr lang="en-US" sz="4000" u="sng" dirty="0">
              <a:cs typeface="Arial" panose="020B0604020202020204" pitchFamily="34" charset="0"/>
            </a:endParaRPr>
          </a:p>
          <a:p>
            <a:pPr>
              <a:lnSpc>
                <a:spcPct val="90000"/>
              </a:lnSpc>
              <a:defRPr/>
            </a:pPr>
            <a:r>
              <a:rPr lang="en-US" sz="2800" dirty="0">
                <a:cs typeface="Arial" panose="020B0604020202020204" pitchFamily="34" charset="0"/>
              </a:rPr>
              <a:t>Vocabulary is the key to understanding. </a:t>
            </a:r>
          </a:p>
          <a:p>
            <a:pPr eaLnBrk="1" hangingPunct="1">
              <a:lnSpc>
                <a:spcPct val="90000"/>
              </a:lnSpc>
              <a:defRPr/>
            </a:pPr>
            <a:r>
              <a:rPr lang="en-US" sz="2800" dirty="0">
                <a:cs typeface="Arial" panose="020B0604020202020204" pitchFamily="34" charset="0"/>
              </a:rPr>
              <a:t>Interpreting words in context and deciphering the meaning of words unknown based on the context they are written.</a:t>
            </a:r>
          </a:p>
          <a:p>
            <a:pPr eaLnBrk="1" hangingPunct="1">
              <a:lnSpc>
                <a:spcPct val="90000"/>
              </a:lnSpc>
              <a:defRPr/>
            </a:pPr>
            <a:endParaRPr lang="en-US" dirty="0">
              <a:solidFill>
                <a:schemeClr val="accent5"/>
              </a:solidFill>
              <a:effectLst>
                <a:outerShdw blurRad="38100" dist="38100" dir="2700000" algn="tl">
                  <a:srgbClr val="C0C0C0"/>
                </a:outerShdw>
              </a:effectLst>
              <a:latin typeface="Calibri" panose="020F0502020204030204" charset="0"/>
              <a:ea typeface="MS PGothic" panose="020B0600070205080204" pitchFamily="34" charset="-128"/>
            </a:endParaRPr>
          </a:p>
          <a:p>
            <a:pPr eaLnBrk="1" hangingPunct="1">
              <a:lnSpc>
                <a:spcPct val="90000"/>
              </a:lnSpc>
              <a:defRPr/>
            </a:pPr>
            <a:r>
              <a:rPr lang="en-US" sz="3600" b="1" dirty="0">
                <a:solidFill>
                  <a:srgbClr val="00B0F0"/>
                </a:solidFill>
                <a:latin typeface="Calibri" panose="020F0502020204030204" charset="0"/>
              </a:rPr>
              <a:t>Mr Ali loathes wearing a tie as he finds it uncomfortable.</a:t>
            </a:r>
          </a:p>
          <a:p>
            <a:pPr>
              <a:lnSpc>
                <a:spcPct val="90000"/>
              </a:lnSpc>
              <a:defRPr/>
            </a:pPr>
            <a:r>
              <a:rPr lang="en-US" sz="2800" dirty="0">
                <a:cs typeface="Arial" panose="020B0604020202020204" pitchFamily="34" charset="0"/>
              </a:rPr>
              <a:t>We may not know the meaning of the word ‘loathe’ here but based on the context and other evidence within the sentence we can guess it means ‘doesn’t like’. How have I arrived at this conclusion? </a:t>
            </a:r>
          </a:p>
          <a:p>
            <a:pPr eaLnBrk="1" hangingPunct="1">
              <a:lnSpc>
                <a:spcPct val="90000"/>
              </a:lnSpc>
              <a:defRPr/>
            </a:pPr>
            <a:endParaRPr lang="en-US" sz="3200" dirty="0">
              <a:effectLst>
                <a:outerShdw blurRad="38100" dist="38100" dir="2700000" algn="tl">
                  <a:srgbClr val="C0C0C0"/>
                </a:outerShdw>
              </a:effectLst>
              <a:latin typeface="Calibri" panose="020F0502020204030204" charset="0"/>
              <a:ea typeface="MS PGothic" panose="020B0600070205080204" pitchFamily="34" charset="-128"/>
            </a:endParaRPr>
          </a:p>
          <a:p>
            <a:pPr>
              <a:lnSpc>
                <a:spcPct val="90000"/>
              </a:lnSpc>
              <a:defRPr/>
            </a:pPr>
            <a:r>
              <a:rPr lang="en-US" sz="3600" b="1" dirty="0">
                <a:solidFill>
                  <a:srgbClr val="00B0F0"/>
                </a:solidFill>
                <a:latin typeface="Calibri" panose="020F0502020204030204" charset="0"/>
              </a:rPr>
              <a:t>Beowulf was incensed by Grendel’s attack and vowed revenge. </a:t>
            </a:r>
          </a:p>
          <a:p>
            <a:pPr>
              <a:lnSpc>
                <a:spcPct val="90000"/>
              </a:lnSpc>
              <a:defRPr/>
            </a:pPr>
            <a:r>
              <a:rPr lang="en-US" sz="2800" dirty="0">
                <a:cs typeface="Arial" panose="020B0604020202020204" pitchFamily="34" charset="0"/>
              </a:rPr>
              <a:t>We may not know the meaning of the word ‘incensed’ here but we can guess it means ‘angered’. How have I arrived at this conclusion? </a:t>
            </a:r>
          </a:p>
        </p:txBody>
      </p:sp>
      <p:pic>
        <p:nvPicPr>
          <p:cNvPr id="2" name="Picture 1">
            <a:extLst>
              <a:ext uri="{FF2B5EF4-FFF2-40B4-BE49-F238E27FC236}">
                <a16:creationId xmlns:a16="http://schemas.microsoft.com/office/drawing/2014/main" id="{B1AB0C09-C1E7-7E2B-56DC-1FAC49CDA228}"/>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3" name="Rectangle 2">
            <a:extLst>
              <a:ext uri="{FF2B5EF4-FFF2-40B4-BE49-F238E27FC236}">
                <a16:creationId xmlns:a16="http://schemas.microsoft.com/office/drawing/2014/main" id="{D28A0C01-776B-4975-6E45-D95A5D2E0DA6}"/>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269949"/>
            <a:ext cx="11677650" cy="6318101"/>
          </a:xfrm>
        </p:spPr>
        <p:txBody>
          <a:bodyPr>
            <a:noAutofit/>
          </a:bodyPr>
          <a:lstStyle/>
          <a:p>
            <a:pPr marL="0">
              <a:lnSpc>
                <a:spcPct val="100000"/>
              </a:lnSpc>
              <a:spcBef>
                <a:spcPts val="0"/>
              </a:spcBef>
              <a:buNone/>
            </a:pPr>
            <a:r>
              <a:rPr lang="en-GB" sz="3200" u="sng" dirty="0">
                <a:cs typeface="Arial" panose="020B0604020202020204" pitchFamily="34" charset="0"/>
              </a:rPr>
              <a:t>Inference</a:t>
            </a:r>
          </a:p>
          <a:p>
            <a:pPr marL="0">
              <a:lnSpc>
                <a:spcPct val="100000"/>
              </a:lnSpc>
              <a:spcBef>
                <a:spcPts val="0"/>
              </a:spcBef>
              <a:buNone/>
            </a:pPr>
            <a:r>
              <a:rPr lang="en-GB" dirty="0">
                <a:latin typeface="Calibri" panose="020F0502020204030204" charset="0"/>
              </a:rPr>
              <a:t>Inference is an interpretation that goes beyond the literal information given and relies on the evidence within the text as well as background knowledge. </a:t>
            </a:r>
          </a:p>
          <a:p>
            <a:pPr marL="0">
              <a:lnSpc>
                <a:spcPct val="100000"/>
              </a:lnSpc>
              <a:spcBef>
                <a:spcPts val="0"/>
              </a:spcBef>
              <a:buNone/>
            </a:pPr>
            <a:endParaRPr lang="en-GB" sz="1800" dirty="0">
              <a:latin typeface="Calibri" panose="020F0502020204030204" charset="0"/>
            </a:endParaRPr>
          </a:p>
          <a:p>
            <a:pPr marL="0">
              <a:lnSpc>
                <a:spcPct val="100000"/>
              </a:lnSpc>
              <a:spcBef>
                <a:spcPts val="0"/>
              </a:spcBef>
              <a:buNone/>
            </a:pPr>
            <a:r>
              <a:rPr lang="en-GB" sz="3600" b="1" dirty="0">
                <a:solidFill>
                  <a:srgbClr val="00B0F0"/>
                </a:solidFill>
                <a:latin typeface="Calibri" panose="020F0502020204030204" charset="0"/>
              </a:rPr>
              <a:t>The police find a threatening letter addressed to the victim.</a:t>
            </a:r>
          </a:p>
          <a:p>
            <a:pPr marL="0">
              <a:lnSpc>
                <a:spcPct val="100000"/>
              </a:lnSpc>
              <a:spcBef>
                <a:spcPts val="0"/>
              </a:spcBef>
            </a:pPr>
            <a:r>
              <a:rPr lang="en-GB" sz="3600" dirty="0">
                <a:latin typeface="Calibri" panose="020F0502020204030204" charset="0"/>
              </a:rPr>
              <a:t>We could </a:t>
            </a:r>
            <a:r>
              <a:rPr lang="en-GB" sz="3600" dirty="0">
                <a:solidFill>
                  <a:srgbClr val="FF0000"/>
                </a:solidFill>
                <a:latin typeface="Calibri" panose="020F0502020204030204" charset="0"/>
              </a:rPr>
              <a:t>infer</a:t>
            </a:r>
            <a:r>
              <a:rPr lang="en-GB" sz="3600" dirty="0">
                <a:solidFill>
                  <a:schemeClr val="accent3">
                    <a:lumMod val="40000"/>
                    <a:lumOff val="60000"/>
                  </a:schemeClr>
                </a:solidFill>
                <a:latin typeface="Calibri" panose="020F0502020204030204" charset="0"/>
              </a:rPr>
              <a:t> </a:t>
            </a:r>
            <a:r>
              <a:rPr lang="en-GB" sz="3600" dirty="0">
                <a:latin typeface="Calibri" panose="020F0502020204030204" charset="0"/>
              </a:rPr>
              <a:t>that someone didn</a:t>
            </a:r>
            <a:r>
              <a:rPr lang="en-GB" altLang="en-US" sz="3600" dirty="0">
                <a:latin typeface="Calibri" panose="020F0502020204030204" charset="0"/>
              </a:rPr>
              <a:t>’</a:t>
            </a:r>
            <a:r>
              <a:rPr lang="en-GB" sz="3600" dirty="0">
                <a:latin typeface="Calibri" panose="020F0502020204030204" charset="0"/>
              </a:rPr>
              <a:t>t like that person.</a:t>
            </a:r>
          </a:p>
          <a:p>
            <a:pPr marL="0">
              <a:lnSpc>
                <a:spcPct val="100000"/>
              </a:lnSpc>
              <a:spcBef>
                <a:spcPts val="0"/>
              </a:spcBef>
              <a:buNone/>
            </a:pPr>
            <a:r>
              <a:rPr lang="en-GB" sz="3600" b="1" dirty="0">
                <a:solidFill>
                  <a:srgbClr val="00B0F0"/>
                </a:solidFill>
                <a:latin typeface="Calibri" panose="020F0502020204030204" charset="0"/>
              </a:rPr>
              <a:t>The bike lay on the floor next to her as she held her leg and cried. </a:t>
            </a:r>
          </a:p>
          <a:p>
            <a:pPr marL="0">
              <a:lnSpc>
                <a:spcPct val="100000"/>
              </a:lnSpc>
              <a:spcBef>
                <a:spcPts val="0"/>
              </a:spcBef>
            </a:pPr>
            <a:r>
              <a:rPr lang="en-GB" sz="3600" dirty="0">
                <a:latin typeface="Calibri" panose="020F0502020204030204" charset="0"/>
              </a:rPr>
              <a:t>We could </a:t>
            </a:r>
            <a:r>
              <a:rPr lang="en-GB" sz="3600" dirty="0">
                <a:solidFill>
                  <a:srgbClr val="FF0000"/>
                </a:solidFill>
                <a:latin typeface="Calibri" panose="020F0502020204030204" charset="0"/>
              </a:rPr>
              <a:t>infer</a:t>
            </a:r>
            <a:r>
              <a:rPr lang="en-GB" sz="3600" dirty="0">
                <a:solidFill>
                  <a:schemeClr val="accent3">
                    <a:lumMod val="40000"/>
                    <a:lumOff val="60000"/>
                  </a:schemeClr>
                </a:solidFill>
                <a:latin typeface="Calibri" panose="020F0502020204030204" charset="0"/>
              </a:rPr>
              <a:t> </a:t>
            </a:r>
            <a:r>
              <a:rPr lang="en-GB" sz="3600" dirty="0">
                <a:latin typeface="Calibri" panose="020F0502020204030204" charset="0"/>
              </a:rPr>
              <a:t>that the girl fell off her bike.</a:t>
            </a:r>
          </a:p>
          <a:p>
            <a:pPr marL="0">
              <a:lnSpc>
                <a:spcPct val="100000"/>
              </a:lnSpc>
              <a:spcBef>
                <a:spcPts val="0"/>
              </a:spcBef>
              <a:buNone/>
            </a:pPr>
            <a:r>
              <a:rPr lang="en-GB" sz="3600" b="1" dirty="0">
                <a:solidFill>
                  <a:srgbClr val="00B0F0"/>
                </a:solidFill>
                <a:latin typeface="Calibri" panose="020F0502020204030204" charset="0"/>
              </a:rPr>
              <a:t>My stomach rumbled as the smell of dinner wafted from the kitchen.</a:t>
            </a:r>
          </a:p>
          <a:p>
            <a:pPr marL="0">
              <a:lnSpc>
                <a:spcPct val="100000"/>
              </a:lnSpc>
              <a:spcBef>
                <a:spcPts val="0"/>
              </a:spcBef>
            </a:pPr>
            <a:r>
              <a:rPr lang="en-GB" sz="3600" dirty="0">
                <a:latin typeface="Calibri" panose="020F0502020204030204" charset="0"/>
              </a:rPr>
              <a:t>We could </a:t>
            </a:r>
            <a:r>
              <a:rPr lang="en-GB" sz="3600" dirty="0">
                <a:solidFill>
                  <a:srgbClr val="FF0000"/>
                </a:solidFill>
                <a:latin typeface="Calibri" panose="020F0502020204030204" charset="0"/>
              </a:rPr>
              <a:t>infer</a:t>
            </a:r>
            <a:r>
              <a:rPr lang="en-GB" sz="3600" dirty="0">
                <a:solidFill>
                  <a:schemeClr val="accent3">
                    <a:lumMod val="40000"/>
                    <a:lumOff val="60000"/>
                  </a:schemeClr>
                </a:solidFill>
                <a:latin typeface="Calibri" panose="020F0502020204030204" charset="0"/>
              </a:rPr>
              <a:t> </a:t>
            </a:r>
            <a:r>
              <a:rPr lang="en-GB" sz="3600" dirty="0">
                <a:latin typeface="Calibri" panose="020F0502020204030204" charset="0"/>
              </a:rPr>
              <a:t>that this person is hungry. </a:t>
            </a:r>
          </a:p>
          <a:p>
            <a:pPr marL="0" indent="0" algn="ctr">
              <a:buNone/>
            </a:pPr>
            <a:endParaRPr lang="en-GB" sz="2300" dirty="0">
              <a:latin typeface="Calibri" panose="020F0502020204030204" charset="0"/>
            </a:endParaRPr>
          </a:p>
          <a:p>
            <a:pPr algn="ctr"/>
            <a:endParaRPr lang="en-GB" sz="2300" dirty="0">
              <a:latin typeface="Calibri" panose="020F0502020204030204" charset="0"/>
            </a:endParaRPr>
          </a:p>
        </p:txBody>
      </p:sp>
      <p:sp>
        <p:nvSpPr>
          <p:cNvPr id="2" name="Rectangle 1">
            <a:extLst>
              <a:ext uri="{FF2B5EF4-FFF2-40B4-BE49-F238E27FC236}">
                <a16:creationId xmlns:a16="http://schemas.microsoft.com/office/drawing/2014/main" id="{248823E8-ACFA-443D-154D-C784FC8E2429}"/>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0EC1539-6299-CC36-2B4B-63956FFD32C5}"/>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57175" y="269949"/>
            <a:ext cx="11677650" cy="6318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u="sng" dirty="0">
                <a:cs typeface="Arial" panose="020B0604020202020204" pitchFamily="34" charset="0"/>
              </a:rPr>
              <a:t>Predict</a:t>
            </a:r>
            <a:r>
              <a:rPr lang="en-GB" sz="3400" dirty="0"/>
              <a:t> </a:t>
            </a:r>
          </a:p>
          <a:p>
            <a:pPr marL="0" indent="0">
              <a:buNone/>
            </a:pPr>
            <a:r>
              <a:rPr lang="en-GB" dirty="0"/>
              <a:t>What has or what will happen based on information stated or inferred (linked closely to inference). Again, background knowledge here is important. </a:t>
            </a:r>
          </a:p>
          <a:p>
            <a:pPr marL="0" indent="0">
              <a:buNone/>
            </a:pPr>
            <a:endParaRPr lang="en-GB" dirty="0"/>
          </a:p>
          <a:p>
            <a:pPr marL="0" indent="0">
              <a:buNone/>
            </a:pPr>
            <a:r>
              <a:rPr lang="en-GB" dirty="0">
                <a:solidFill>
                  <a:schemeClr val="accent5"/>
                </a:solidFill>
              </a:rPr>
              <a:t>Beowulf snatched his sword from the armoury and ran towards the mountains. </a:t>
            </a:r>
          </a:p>
          <a:p>
            <a:pPr lvl="1"/>
            <a:r>
              <a:rPr lang="en-GB" sz="2800" dirty="0"/>
              <a:t>What do predict Beowulf is going to do? What evidence have you used to make your prediction?</a:t>
            </a:r>
          </a:p>
          <a:p>
            <a:pPr marL="0" indent="0">
              <a:buNone/>
            </a:pPr>
            <a:r>
              <a:rPr lang="en-GB" dirty="0">
                <a:solidFill>
                  <a:schemeClr val="accent5"/>
                </a:solidFill>
              </a:rPr>
              <a:t>Miss Jackson woke up with a terrible headache and severe cough. She picked up her mobile and began to dial. </a:t>
            </a:r>
          </a:p>
          <a:p>
            <a:pPr lvl="1"/>
            <a:r>
              <a:rPr lang="en-GB" sz="2800" dirty="0"/>
              <a:t>Who do you think Miss Jackson is going to call? Why?</a:t>
            </a:r>
          </a:p>
          <a:p>
            <a:pPr lvl="1"/>
            <a:endParaRPr lang="en-GB" sz="1100" dirty="0"/>
          </a:p>
          <a:p>
            <a:pPr marL="0" indent="0">
              <a:buNone/>
            </a:pPr>
            <a:r>
              <a:rPr lang="en-GB" dirty="0"/>
              <a:t>Predictions, like inferences are neither right or wrong, they may be strong (with secure evidence to back them up) or weak (with little or poor evidence to back them up). </a:t>
            </a:r>
          </a:p>
          <a:p>
            <a:pPr marL="457200" lvl="1" indent="0">
              <a:buNone/>
            </a:pPr>
            <a:r>
              <a:rPr lang="en-GB" sz="3200" dirty="0"/>
              <a:t> </a:t>
            </a:r>
          </a:p>
          <a:p>
            <a:pPr marL="0" indent="0">
              <a:buNone/>
            </a:pPr>
            <a:endParaRPr lang="en-GB" sz="3600" dirty="0"/>
          </a:p>
          <a:p>
            <a:pPr marL="0">
              <a:lnSpc>
                <a:spcPct val="100000"/>
              </a:lnSpc>
              <a:spcBef>
                <a:spcPts val="0"/>
              </a:spcBef>
              <a:buFont typeface="Arial" panose="020B0604020202020204" pitchFamily="34" charset="0"/>
              <a:buNone/>
            </a:pPr>
            <a:endParaRPr lang="en-GB" sz="1800" dirty="0">
              <a:latin typeface="Calibri" panose="020F0502020204030204" charset="0"/>
            </a:endParaRPr>
          </a:p>
          <a:p>
            <a:pPr marL="0" indent="0" algn="ctr">
              <a:buFont typeface="Arial" panose="020B0604020202020204" pitchFamily="34" charset="0"/>
              <a:buNone/>
            </a:pPr>
            <a:endParaRPr lang="en-GB" sz="2300" dirty="0">
              <a:latin typeface="Calibri" panose="020F0502020204030204" charset="0"/>
            </a:endParaRPr>
          </a:p>
          <a:p>
            <a:pPr algn="ctr"/>
            <a:endParaRPr lang="en-GB" sz="2300" dirty="0">
              <a:latin typeface="Calibri" panose="020F0502020204030204" charset="0"/>
            </a:endParaRPr>
          </a:p>
        </p:txBody>
      </p:sp>
      <p:sp>
        <p:nvSpPr>
          <p:cNvPr id="2" name="Rectangle 1">
            <a:extLst>
              <a:ext uri="{FF2B5EF4-FFF2-40B4-BE49-F238E27FC236}">
                <a16:creationId xmlns:a16="http://schemas.microsoft.com/office/drawing/2014/main" id="{BA86F558-A6B9-0500-CA0E-3B329D7064D7}"/>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5D64EBF-C0DA-1533-A24F-4AA909892D86}"/>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433388"/>
            <a:ext cx="11506200" cy="5991224"/>
          </a:xfrm>
        </p:spPr>
        <p:txBody>
          <a:bodyPr>
            <a:normAutofit/>
          </a:bodyPr>
          <a:lstStyle/>
          <a:p>
            <a:pPr marL="0" indent="0">
              <a:lnSpc>
                <a:spcPct val="100000"/>
              </a:lnSpc>
              <a:buNone/>
              <a:defRPr/>
            </a:pPr>
            <a:r>
              <a:rPr lang="en-US" sz="3500" u="sng" dirty="0">
                <a:cs typeface="Arial" panose="020B0604020202020204" pitchFamily="34" charset="0"/>
              </a:rPr>
              <a:t>Retrieve </a:t>
            </a:r>
          </a:p>
          <a:p>
            <a:pPr marL="0" indent="0" eaLnBrk="1" hangingPunct="1">
              <a:lnSpc>
                <a:spcPct val="90000"/>
              </a:lnSpc>
              <a:buNone/>
              <a:defRPr/>
            </a:pPr>
            <a:r>
              <a:rPr lang="en-US" sz="3000" dirty="0"/>
              <a:t>Retrieval of information is often the starting point for discussing a text. This means picking the exact information out of the text that they have just read. E.g.</a:t>
            </a:r>
          </a:p>
          <a:p>
            <a:pPr eaLnBrk="1" hangingPunct="1">
              <a:lnSpc>
                <a:spcPct val="90000"/>
              </a:lnSpc>
              <a:defRPr/>
            </a:pPr>
            <a:r>
              <a:rPr lang="en-US" sz="3000" dirty="0"/>
              <a:t>What was the character</a:t>
            </a:r>
            <a:r>
              <a:rPr lang="en-US" altLang="en-US" sz="3000" dirty="0"/>
              <a:t>’</a:t>
            </a:r>
            <a:r>
              <a:rPr lang="en-US" sz="3000" dirty="0"/>
              <a:t>s name?</a:t>
            </a:r>
          </a:p>
          <a:p>
            <a:pPr eaLnBrk="1" hangingPunct="1">
              <a:lnSpc>
                <a:spcPct val="90000"/>
              </a:lnSpc>
              <a:defRPr/>
            </a:pPr>
            <a:r>
              <a:rPr lang="en-US" sz="3000" dirty="0"/>
              <a:t>What did they eat for dinner?</a:t>
            </a:r>
          </a:p>
          <a:p>
            <a:pPr eaLnBrk="1" hangingPunct="1">
              <a:lnSpc>
                <a:spcPct val="90000"/>
              </a:lnSpc>
              <a:defRPr/>
            </a:pPr>
            <a:r>
              <a:rPr lang="en-US" sz="3000" dirty="0"/>
              <a:t>What colour was the car?</a:t>
            </a:r>
          </a:p>
          <a:p>
            <a:pPr eaLnBrk="1" hangingPunct="1">
              <a:lnSpc>
                <a:spcPct val="90000"/>
              </a:lnSpc>
              <a:defRPr/>
            </a:pPr>
            <a:r>
              <a:rPr lang="en-US" sz="3000" dirty="0"/>
              <a:t>What time did…</a:t>
            </a:r>
          </a:p>
          <a:p>
            <a:pPr marL="0" indent="0" eaLnBrk="1" hangingPunct="1">
              <a:lnSpc>
                <a:spcPct val="90000"/>
              </a:lnSpc>
              <a:buNone/>
              <a:defRPr/>
            </a:pPr>
            <a:endParaRPr lang="en-US" sz="3600" dirty="0">
              <a:effectLst>
                <a:outerShdw blurRad="38100" dist="38100" dir="2700000" algn="tl">
                  <a:srgbClr val="C0C0C0"/>
                </a:outerShdw>
              </a:effectLst>
              <a:latin typeface="Calibri" panose="020F0502020204030204" charset="0"/>
              <a:ea typeface="MS PGothic" panose="020B0600070205080204" pitchFamily="34" charset="-128"/>
            </a:endParaRPr>
          </a:p>
          <a:p>
            <a:pPr marL="0" indent="0">
              <a:lnSpc>
                <a:spcPct val="100000"/>
              </a:lnSpc>
              <a:buNone/>
              <a:defRPr/>
            </a:pPr>
            <a:r>
              <a:rPr lang="en-GB" sz="3000" dirty="0"/>
              <a:t>As children begin to read longer texts, skills such as skimming and scanning will also be taught to aid retrieval. </a:t>
            </a:r>
            <a:endParaRPr lang="en-US" sz="3000" dirty="0"/>
          </a:p>
        </p:txBody>
      </p:sp>
      <p:pic>
        <p:nvPicPr>
          <p:cNvPr id="2" name="Picture 1">
            <a:extLst>
              <a:ext uri="{FF2B5EF4-FFF2-40B4-BE49-F238E27FC236}">
                <a16:creationId xmlns:a16="http://schemas.microsoft.com/office/drawing/2014/main" id="{9016E0BA-0A1D-D038-3D5B-FDE4C45194B2}"/>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4" name="Rectangle 3">
            <a:extLst>
              <a:ext uri="{FF2B5EF4-FFF2-40B4-BE49-F238E27FC236}">
                <a16:creationId xmlns:a16="http://schemas.microsoft.com/office/drawing/2014/main" id="{8B4074C6-5559-DFC3-66A7-4AFE257ECD79}"/>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433388"/>
            <a:ext cx="11506200" cy="5991224"/>
          </a:xfrm>
        </p:spPr>
        <p:txBody>
          <a:bodyPr>
            <a:normAutofit/>
          </a:bodyPr>
          <a:lstStyle/>
          <a:p>
            <a:pPr marL="0" indent="0">
              <a:lnSpc>
                <a:spcPct val="100000"/>
              </a:lnSpc>
              <a:buNone/>
              <a:defRPr/>
            </a:pPr>
            <a:r>
              <a:rPr lang="en-US" sz="3500" u="sng" dirty="0">
                <a:cs typeface="Arial" panose="020B0604020202020204" pitchFamily="34" charset="0"/>
              </a:rPr>
              <a:t>Sequence (to Y2)</a:t>
            </a:r>
          </a:p>
          <a:p>
            <a:pPr marL="0" indent="0" eaLnBrk="1" hangingPunct="1">
              <a:lnSpc>
                <a:spcPct val="90000"/>
              </a:lnSpc>
              <a:buNone/>
              <a:defRPr/>
            </a:pPr>
            <a:r>
              <a:rPr lang="en-US" sz="3000" dirty="0"/>
              <a:t>The awareness of chronology. The ability to identify the main events within a text and order them correctly. </a:t>
            </a:r>
          </a:p>
          <a:p>
            <a:pPr marL="0" indent="0" eaLnBrk="1" hangingPunct="1">
              <a:lnSpc>
                <a:spcPct val="90000"/>
              </a:lnSpc>
              <a:buNone/>
              <a:defRPr/>
            </a:pPr>
            <a:endParaRPr lang="en-US" sz="4000" b="1" u="sng" dirty="0">
              <a:effectLst>
                <a:outerShdw blurRad="38100" dist="38100" dir="2700000" algn="tl">
                  <a:srgbClr val="C0C0C0"/>
                </a:outerShdw>
              </a:effectLst>
              <a:latin typeface="Calibri" panose="020F0502020204030204" charset="0"/>
              <a:ea typeface="MS PGothic" panose="020B0600070205080204" pitchFamily="34" charset="-128"/>
            </a:endParaRPr>
          </a:p>
          <a:p>
            <a:pPr marL="0" indent="0">
              <a:lnSpc>
                <a:spcPct val="100000"/>
              </a:lnSpc>
              <a:buNone/>
              <a:defRPr/>
            </a:pPr>
            <a:r>
              <a:rPr lang="en-US" sz="3500" u="sng" dirty="0">
                <a:cs typeface="Arial" panose="020B0604020202020204" pitchFamily="34" charset="0"/>
              </a:rPr>
              <a:t>Summarise (Y3-6) </a:t>
            </a:r>
          </a:p>
          <a:p>
            <a:pPr marL="0" indent="0">
              <a:buNone/>
            </a:pPr>
            <a:r>
              <a:rPr lang="en-GB" sz="3000" dirty="0"/>
              <a:t>Summarise main ideas from a paragraph, a selection of text or the text as whole. </a:t>
            </a:r>
          </a:p>
          <a:p>
            <a:pPr lvl="1"/>
            <a:r>
              <a:rPr lang="en-GB" sz="3000" dirty="0"/>
              <a:t>What is the main point of the first paragraph? </a:t>
            </a:r>
          </a:p>
          <a:p>
            <a:pPr lvl="1"/>
            <a:r>
              <a:rPr lang="en-GB" sz="3000" dirty="0"/>
              <a:t>What heading would be appropriate for this paragraph?  </a:t>
            </a:r>
          </a:p>
          <a:p>
            <a:pPr lvl="1"/>
            <a:r>
              <a:rPr lang="en-GB" sz="3000" dirty="0"/>
              <a:t>Summarise the first page in five sentences. </a:t>
            </a:r>
            <a:endParaRPr lang="en-US" sz="3000" dirty="0"/>
          </a:p>
        </p:txBody>
      </p:sp>
      <p:pic>
        <p:nvPicPr>
          <p:cNvPr id="2" name="Picture 1">
            <a:extLst>
              <a:ext uri="{FF2B5EF4-FFF2-40B4-BE49-F238E27FC236}">
                <a16:creationId xmlns:a16="http://schemas.microsoft.com/office/drawing/2014/main" id="{44C5809D-32E5-96FE-3E2F-B6B9EF7F233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4" name="Rectangle 3">
            <a:extLst>
              <a:ext uri="{FF2B5EF4-FFF2-40B4-BE49-F238E27FC236}">
                <a16:creationId xmlns:a16="http://schemas.microsoft.com/office/drawing/2014/main" id="{B3911895-93B8-9ADF-3B4D-3678E1CEC51C}"/>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6073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2412" y="305068"/>
            <a:ext cx="11687175" cy="4247317"/>
          </a:xfrm>
          <a:prstGeom prst="rect">
            <a:avLst/>
          </a:prstGeom>
          <a:noFill/>
        </p:spPr>
        <p:txBody>
          <a:bodyPr wrap="square">
            <a:spAutoFit/>
          </a:bodyPr>
          <a:lstStyle/>
          <a:p>
            <a:r>
              <a:rPr lang="en-GB" sz="4000" b="1" u="sng" dirty="0"/>
              <a:t>Clarify/Explain – </a:t>
            </a:r>
          </a:p>
          <a:p>
            <a:r>
              <a:rPr lang="en-GB" sz="3000" dirty="0"/>
              <a:t>This shows good understanding of a text. When children clarify, they check to make sure that they understand what they have read and then they go back to clear up anything confusing. They might use a dictionary for this, re-read a section, reflect on the text so far, utilise prior knowledge, look at the illustrations or ask questions to further their understanding. </a:t>
            </a:r>
          </a:p>
          <a:p>
            <a:endParaRPr lang="en-GB" sz="4000" dirty="0"/>
          </a:p>
          <a:p>
            <a:endParaRPr lang="en-GB" sz="4000" dirty="0"/>
          </a:p>
        </p:txBody>
      </p:sp>
      <p:pic>
        <p:nvPicPr>
          <p:cNvPr id="2" name="Picture 1">
            <a:extLst>
              <a:ext uri="{FF2B5EF4-FFF2-40B4-BE49-F238E27FC236}">
                <a16:creationId xmlns:a16="http://schemas.microsoft.com/office/drawing/2014/main" id="{E043E26C-D808-7BA0-DE38-EB0886885853}"/>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3" name="Rectangle 2">
            <a:extLst>
              <a:ext uri="{FF2B5EF4-FFF2-40B4-BE49-F238E27FC236}">
                <a16:creationId xmlns:a16="http://schemas.microsoft.com/office/drawing/2014/main" id="{53FEF5E8-289C-B80A-CE7B-6030C3215B27}"/>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434867" y="175812"/>
            <a:ext cx="604520" cy="690880"/>
          </a:xfrm>
          <a:prstGeom prst="rect">
            <a:avLst/>
          </a:prstGeom>
          <a:noFill/>
          <a:ln>
            <a:noFill/>
          </a:ln>
        </p:spPr>
      </p:pic>
      <p:sp>
        <p:nvSpPr>
          <p:cNvPr id="2" name="Content Placeholder 2">
            <a:extLst>
              <a:ext uri="{FF2B5EF4-FFF2-40B4-BE49-F238E27FC236}">
                <a16:creationId xmlns:a16="http://schemas.microsoft.com/office/drawing/2014/main" id="{56E30BAB-9E9C-FAFF-A1F9-EF97C21A8913}"/>
              </a:ext>
            </a:extLst>
          </p:cNvPr>
          <p:cNvSpPr txBox="1">
            <a:spLocks/>
          </p:cNvSpPr>
          <p:nvPr/>
        </p:nvSpPr>
        <p:spPr>
          <a:xfrm>
            <a:off x="209156" y="226606"/>
            <a:ext cx="11657572" cy="37107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2296" algn="l">
              <a:defRPr/>
            </a:pPr>
            <a:r>
              <a:rPr lang="en-GB" sz="4000" u="sng" dirty="0">
                <a:cs typeface="Arial" panose="020B0604020202020204" pitchFamily="34" charset="0"/>
              </a:rPr>
              <a:t>Promoting reading to:</a:t>
            </a:r>
          </a:p>
          <a:p>
            <a:pPr marL="82296" algn="l">
              <a:defRPr/>
            </a:pPr>
            <a:endParaRPr lang="en-GB" sz="4000" u="sng" dirty="0">
              <a:cs typeface="Arial" panose="020B0604020202020204" pitchFamily="34" charset="0"/>
            </a:endParaRPr>
          </a:p>
          <a:p>
            <a:pPr marL="539496" indent="-457200" algn="l">
              <a:buFont typeface="Arial" panose="020B0604020202020204" pitchFamily="34" charset="0"/>
              <a:buChar char="•"/>
              <a:defRPr/>
            </a:pPr>
            <a:r>
              <a:rPr lang="en-GB" sz="4000" dirty="0">
                <a:cs typeface="Arial" panose="020B0604020202020204" pitchFamily="34" charset="0"/>
              </a:rPr>
              <a:t>support the teaching of reading and writing</a:t>
            </a:r>
          </a:p>
          <a:p>
            <a:pPr marL="539496" indent="-457200" algn="l">
              <a:buFont typeface="Arial" panose="020B0604020202020204" pitchFamily="34" charset="0"/>
              <a:buChar char="•"/>
              <a:defRPr/>
            </a:pPr>
            <a:r>
              <a:rPr lang="en-GB" sz="4000" dirty="0">
                <a:cs typeface="Arial" panose="020B0604020202020204" pitchFamily="34" charset="0"/>
              </a:rPr>
              <a:t>develop reading for pleasure</a:t>
            </a:r>
          </a:p>
          <a:p>
            <a:pPr marL="539496" indent="-457200" algn="l">
              <a:buFont typeface="Arial" panose="020B0604020202020204" pitchFamily="34" charset="0"/>
              <a:buChar char="•"/>
              <a:defRPr/>
            </a:pPr>
            <a:r>
              <a:rPr lang="en-GB" sz="4000" dirty="0">
                <a:cs typeface="Arial" panose="020B0604020202020204" pitchFamily="34" charset="0"/>
              </a:rPr>
              <a:t>use texts as a source of information and research</a:t>
            </a:r>
          </a:p>
          <a:p>
            <a:pPr marL="539496" indent="-457200" algn="l">
              <a:buFont typeface="Arial" panose="020B0604020202020204" pitchFamily="34" charset="0"/>
              <a:buChar char="•"/>
              <a:defRPr/>
            </a:pPr>
            <a:endParaRPr lang="en-GB" sz="4000" dirty="0">
              <a:cs typeface="Arial" panose="020B0604020202020204" pitchFamily="34" charset="0"/>
            </a:endParaRPr>
          </a:p>
          <a:p>
            <a:pPr marL="539496" indent="-457200" algn="l">
              <a:buFont typeface="Arial" panose="020B0604020202020204" pitchFamily="34" charset="0"/>
              <a:buChar char="•"/>
              <a:defRPr/>
            </a:pPr>
            <a:endParaRPr lang="en-GB" sz="4000" dirty="0">
              <a:cs typeface="Arial" panose="020B0604020202020204" pitchFamily="34" charset="0"/>
            </a:endParaRPr>
          </a:p>
          <a:p>
            <a:pPr marL="82296">
              <a:defRPr/>
            </a:pPr>
            <a:r>
              <a:rPr lang="en-GB" sz="4000" i="1" dirty="0">
                <a:cs typeface="Arial" panose="020B0604020202020204" pitchFamily="34" charset="0"/>
              </a:rPr>
              <a:t>All using high-quality, carefully selected texts that offer coverage and progression.  </a:t>
            </a:r>
          </a:p>
          <a:p>
            <a:pPr>
              <a:defRPr/>
            </a:pPr>
            <a:endParaRPr lang="en-GB" sz="3200" dirty="0">
              <a:cs typeface="Arial" panose="020B0604020202020204" pitchFamily="34" charset="0"/>
            </a:endParaRPr>
          </a:p>
        </p:txBody>
      </p:sp>
    </p:spTree>
    <p:extLst>
      <p:ext uri="{BB962C8B-B14F-4D97-AF65-F5344CB8AC3E}">
        <p14:creationId xmlns:p14="http://schemas.microsoft.com/office/powerpoint/2010/main" val="2569194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43E26C-D808-7BA0-DE38-EB088688585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3" name="Rectangle 2">
            <a:extLst>
              <a:ext uri="{FF2B5EF4-FFF2-40B4-BE49-F238E27FC236}">
                <a16:creationId xmlns:a16="http://schemas.microsoft.com/office/drawing/2014/main" id="{53FEF5E8-289C-B80A-CE7B-6030C3215B27}"/>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3A45353-5673-64B2-8325-AF3258134DE7}"/>
              </a:ext>
            </a:extLst>
          </p:cNvPr>
          <p:cNvSpPr txBox="1"/>
          <p:nvPr/>
        </p:nvSpPr>
        <p:spPr>
          <a:xfrm>
            <a:off x="211541" y="1938951"/>
            <a:ext cx="11516435" cy="2308324"/>
          </a:xfrm>
          <a:prstGeom prst="rect">
            <a:avLst/>
          </a:prstGeom>
          <a:noFill/>
        </p:spPr>
        <p:txBody>
          <a:bodyPr wrap="square">
            <a:spAutoFit/>
          </a:bodyPr>
          <a:lstStyle/>
          <a:p>
            <a:r>
              <a:rPr lang="en-GB" sz="3600" dirty="0"/>
              <a:t>Sometimes, we may ask children at home questions to check their comprehension. </a:t>
            </a:r>
          </a:p>
          <a:p>
            <a:endParaRPr lang="en-GB" sz="3600" dirty="0"/>
          </a:p>
          <a:p>
            <a:r>
              <a:rPr lang="en-GB" sz="3600" dirty="0"/>
              <a:t>Sometimes, we will just read to them for pleasure. </a:t>
            </a:r>
          </a:p>
        </p:txBody>
      </p:sp>
    </p:spTree>
    <p:extLst>
      <p:ext uri="{BB962C8B-B14F-4D97-AF65-F5344CB8AC3E}">
        <p14:creationId xmlns:p14="http://schemas.microsoft.com/office/powerpoint/2010/main" val="590376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43E26C-D808-7BA0-DE38-EB088688585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3" name="Rectangle 2">
            <a:extLst>
              <a:ext uri="{FF2B5EF4-FFF2-40B4-BE49-F238E27FC236}">
                <a16:creationId xmlns:a16="http://schemas.microsoft.com/office/drawing/2014/main" id="{53FEF5E8-289C-B80A-CE7B-6030C3215B27}"/>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3A45353-5673-64B2-8325-AF3258134DE7}"/>
              </a:ext>
            </a:extLst>
          </p:cNvPr>
          <p:cNvSpPr txBox="1"/>
          <p:nvPr/>
        </p:nvSpPr>
        <p:spPr>
          <a:xfrm>
            <a:off x="204717" y="535502"/>
            <a:ext cx="11516435" cy="1200329"/>
          </a:xfrm>
          <a:prstGeom prst="rect">
            <a:avLst/>
          </a:prstGeom>
          <a:noFill/>
        </p:spPr>
        <p:txBody>
          <a:bodyPr wrap="square">
            <a:spAutoFit/>
          </a:bodyPr>
          <a:lstStyle/>
          <a:p>
            <a:r>
              <a:rPr lang="en-GB" sz="3600" dirty="0"/>
              <a:t>Here are some questions to help to start and sustain a book discussion with your child:</a:t>
            </a:r>
          </a:p>
        </p:txBody>
      </p:sp>
      <p:sp>
        <p:nvSpPr>
          <p:cNvPr id="5" name="TextBox 4">
            <a:extLst>
              <a:ext uri="{FF2B5EF4-FFF2-40B4-BE49-F238E27FC236}">
                <a16:creationId xmlns:a16="http://schemas.microsoft.com/office/drawing/2014/main" id="{8047FD55-EC4D-EA98-8822-5C7C34301BCA}"/>
              </a:ext>
            </a:extLst>
          </p:cNvPr>
          <p:cNvSpPr txBox="1"/>
          <p:nvPr/>
        </p:nvSpPr>
        <p:spPr>
          <a:xfrm>
            <a:off x="1253888" y="2616032"/>
            <a:ext cx="10012339" cy="3539430"/>
          </a:xfrm>
          <a:prstGeom prst="rect">
            <a:avLst/>
          </a:prstGeom>
          <a:noFill/>
        </p:spPr>
        <p:txBody>
          <a:bodyPr wrap="square">
            <a:spAutoFit/>
          </a:bodyPr>
          <a:lstStyle/>
          <a:p>
            <a:pPr algn="l"/>
            <a:r>
              <a:rPr lang="en-GB" sz="2800" b="1" i="0" dirty="0">
                <a:solidFill>
                  <a:srgbClr val="656565"/>
                </a:solidFill>
                <a:effectLst/>
                <a:latin typeface="Cabin"/>
              </a:rPr>
              <a:t>Before your child reads a book, ask:</a:t>
            </a:r>
          </a:p>
          <a:p>
            <a:pPr algn="l">
              <a:buFont typeface="Arial" panose="020B0604020202020204" pitchFamily="34" charset="0"/>
              <a:buChar char="•"/>
            </a:pPr>
            <a:r>
              <a:rPr lang="en-GB" sz="2800" b="0" i="0" dirty="0">
                <a:solidFill>
                  <a:srgbClr val="656565"/>
                </a:solidFill>
                <a:effectLst/>
                <a:latin typeface="Cabin"/>
              </a:rPr>
              <a:t>Why did you select this book?</a:t>
            </a:r>
          </a:p>
          <a:p>
            <a:pPr algn="l">
              <a:buFont typeface="Arial" panose="020B0604020202020204" pitchFamily="34" charset="0"/>
              <a:buChar char="•"/>
            </a:pPr>
            <a:r>
              <a:rPr lang="en-GB" sz="2800" b="0" i="0" dirty="0">
                <a:solidFill>
                  <a:srgbClr val="656565"/>
                </a:solidFill>
                <a:effectLst/>
                <a:latin typeface="Cabin"/>
              </a:rPr>
              <a:t>What makes you think this book is going to be interesting?</a:t>
            </a:r>
          </a:p>
          <a:p>
            <a:pPr algn="l">
              <a:buFont typeface="Arial" panose="020B0604020202020204" pitchFamily="34" charset="0"/>
              <a:buChar char="•"/>
            </a:pPr>
            <a:r>
              <a:rPr lang="en-GB" sz="2800" b="0" i="0" dirty="0">
                <a:solidFill>
                  <a:srgbClr val="656565"/>
                </a:solidFill>
                <a:effectLst/>
                <a:latin typeface="Cabin"/>
              </a:rPr>
              <a:t>What do you think the book is going to be about?</a:t>
            </a:r>
          </a:p>
          <a:p>
            <a:pPr algn="l">
              <a:buFont typeface="Arial" panose="020B0604020202020204" pitchFamily="34" charset="0"/>
              <a:buChar char="•"/>
            </a:pPr>
            <a:r>
              <a:rPr lang="en-GB" sz="2800" b="0" i="0" dirty="0">
                <a:solidFill>
                  <a:srgbClr val="656565"/>
                </a:solidFill>
                <a:effectLst/>
                <a:latin typeface="Cabin"/>
              </a:rPr>
              <a:t>Does this book remind you of anything else you’ve already read or seen?</a:t>
            </a:r>
          </a:p>
          <a:p>
            <a:pPr algn="l">
              <a:buFont typeface="Arial" panose="020B0604020202020204" pitchFamily="34" charset="0"/>
              <a:buChar char="•"/>
            </a:pPr>
            <a:r>
              <a:rPr lang="en-GB" sz="2800" b="0" i="0" dirty="0">
                <a:solidFill>
                  <a:srgbClr val="656565"/>
                </a:solidFill>
                <a:effectLst/>
                <a:latin typeface="Cabin"/>
              </a:rPr>
              <a:t>What kind of characters do you think will be in the book?</a:t>
            </a:r>
          </a:p>
          <a:p>
            <a:pPr algn="l">
              <a:buFont typeface="Arial" panose="020B0604020202020204" pitchFamily="34" charset="0"/>
              <a:buChar char="•"/>
            </a:pPr>
            <a:r>
              <a:rPr lang="en-GB" sz="2800" b="0" i="0" dirty="0">
                <a:solidFill>
                  <a:srgbClr val="656565"/>
                </a:solidFill>
                <a:effectLst/>
                <a:latin typeface="Cabin"/>
              </a:rPr>
              <a:t>What do you think is going to happen?</a:t>
            </a:r>
          </a:p>
        </p:txBody>
      </p:sp>
    </p:spTree>
    <p:extLst>
      <p:ext uri="{BB962C8B-B14F-4D97-AF65-F5344CB8AC3E}">
        <p14:creationId xmlns:p14="http://schemas.microsoft.com/office/powerpoint/2010/main" val="3188706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43E26C-D808-7BA0-DE38-EB088688585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3" name="Rectangle 2">
            <a:extLst>
              <a:ext uri="{FF2B5EF4-FFF2-40B4-BE49-F238E27FC236}">
                <a16:creationId xmlns:a16="http://schemas.microsoft.com/office/drawing/2014/main" id="{53FEF5E8-289C-B80A-CE7B-6030C3215B27}"/>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3A45353-5673-64B2-8325-AF3258134DE7}"/>
              </a:ext>
            </a:extLst>
          </p:cNvPr>
          <p:cNvSpPr txBox="1"/>
          <p:nvPr/>
        </p:nvSpPr>
        <p:spPr>
          <a:xfrm>
            <a:off x="115392" y="78616"/>
            <a:ext cx="11516435" cy="1200329"/>
          </a:xfrm>
          <a:prstGeom prst="rect">
            <a:avLst/>
          </a:prstGeom>
          <a:noFill/>
        </p:spPr>
        <p:txBody>
          <a:bodyPr wrap="square">
            <a:spAutoFit/>
          </a:bodyPr>
          <a:lstStyle/>
          <a:p>
            <a:r>
              <a:rPr lang="en-GB" sz="3600" dirty="0"/>
              <a:t>Here are some questions to help to start and sustain a book discussion with your child:</a:t>
            </a:r>
          </a:p>
        </p:txBody>
      </p:sp>
      <p:sp>
        <p:nvSpPr>
          <p:cNvPr id="5" name="TextBox 4">
            <a:extLst>
              <a:ext uri="{FF2B5EF4-FFF2-40B4-BE49-F238E27FC236}">
                <a16:creationId xmlns:a16="http://schemas.microsoft.com/office/drawing/2014/main" id="{8047FD55-EC4D-EA98-8822-5C7C34301BCA}"/>
              </a:ext>
            </a:extLst>
          </p:cNvPr>
          <p:cNvSpPr txBox="1"/>
          <p:nvPr/>
        </p:nvSpPr>
        <p:spPr>
          <a:xfrm>
            <a:off x="690633" y="1517387"/>
            <a:ext cx="11128328" cy="4401205"/>
          </a:xfrm>
          <a:prstGeom prst="rect">
            <a:avLst/>
          </a:prstGeom>
          <a:noFill/>
        </p:spPr>
        <p:txBody>
          <a:bodyPr wrap="square">
            <a:spAutoFit/>
          </a:bodyPr>
          <a:lstStyle/>
          <a:p>
            <a:pPr algn="l"/>
            <a:r>
              <a:rPr lang="en-GB" sz="2800" b="1" i="0" dirty="0">
                <a:solidFill>
                  <a:srgbClr val="656565"/>
                </a:solidFill>
                <a:effectLst/>
                <a:latin typeface="Cabin"/>
              </a:rPr>
              <a:t>While your child is reading a book, try asking:</a:t>
            </a:r>
          </a:p>
          <a:p>
            <a:pPr algn="l">
              <a:buFont typeface="Arial" panose="020B0604020202020204" pitchFamily="34" charset="0"/>
              <a:buChar char="•"/>
            </a:pPr>
            <a:r>
              <a:rPr lang="en-GB" sz="2800" b="0" i="0" dirty="0">
                <a:solidFill>
                  <a:srgbClr val="656565"/>
                </a:solidFill>
                <a:effectLst/>
                <a:latin typeface="Cabin"/>
              </a:rPr>
              <a:t>Will you catch me up on the story? What’s happened so far?</a:t>
            </a:r>
          </a:p>
          <a:p>
            <a:pPr algn="l">
              <a:buFont typeface="Arial" panose="020B0604020202020204" pitchFamily="34" charset="0"/>
              <a:buChar char="•"/>
            </a:pPr>
            <a:r>
              <a:rPr lang="en-GB" sz="2800" b="0" i="0" dirty="0">
                <a:solidFill>
                  <a:srgbClr val="656565"/>
                </a:solidFill>
                <a:effectLst/>
                <a:latin typeface="Cabin"/>
              </a:rPr>
              <a:t>What do you think will happen next?</a:t>
            </a:r>
          </a:p>
          <a:p>
            <a:pPr algn="l">
              <a:buFont typeface="Arial" panose="020B0604020202020204" pitchFamily="34" charset="0"/>
              <a:buChar char="•"/>
            </a:pPr>
            <a:r>
              <a:rPr lang="en-GB" sz="2800" b="0" i="0" dirty="0">
                <a:solidFill>
                  <a:srgbClr val="656565"/>
                </a:solidFill>
                <a:effectLst/>
                <a:latin typeface="Cabin"/>
              </a:rPr>
              <a:t>If you were that character, what would you have done differently in that situation?</a:t>
            </a:r>
          </a:p>
          <a:p>
            <a:pPr algn="l">
              <a:buFont typeface="Arial" panose="020B0604020202020204" pitchFamily="34" charset="0"/>
              <a:buChar char="•"/>
            </a:pPr>
            <a:r>
              <a:rPr lang="en-GB" sz="2800" b="0" i="0" dirty="0">
                <a:solidFill>
                  <a:srgbClr val="656565"/>
                </a:solidFill>
                <a:effectLst/>
                <a:latin typeface="Cabin"/>
              </a:rPr>
              <a:t>Where is the book set?</a:t>
            </a:r>
          </a:p>
          <a:p>
            <a:pPr algn="l">
              <a:buFont typeface="Arial" panose="020B0604020202020204" pitchFamily="34" charset="0"/>
              <a:buChar char="•"/>
            </a:pPr>
            <a:r>
              <a:rPr lang="en-GB" sz="2800" b="0" i="0" dirty="0">
                <a:solidFill>
                  <a:srgbClr val="656565"/>
                </a:solidFill>
                <a:effectLst/>
                <a:latin typeface="Cabin"/>
              </a:rPr>
              <a:t>If the main character in that story lived next door, would you be friends?</a:t>
            </a:r>
          </a:p>
          <a:p>
            <a:pPr algn="l">
              <a:buFont typeface="Arial" panose="020B0604020202020204" pitchFamily="34" charset="0"/>
              <a:buChar char="•"/>
            </a:pPr>
            <a:r>
              <a:rPr lang="en-GB" sz="2800" b="0" i="0" dirty="0">
                <a:solidFill>
                  <a:srgbClr val="656565"/>
                </a:solidFill>
                <a:effectLst/>
                <a:latin typeface="Cabin"/>
              </a:rPr>
              <a:t>What does the place look like in your head as you read? Would you want to visit there?</a:t>
            </a:r>
          </a:p>
          <a:p>
            <a:pPr algn="l">
              <a:buFont typeface="Arial" panose="020B0604020202020204" pitchFamily="34" charset="0"/>
              <a:buChar char="•"/>
            </a:pPr>
            <a:r>
              <a:rPr lang="en-GB" sz="2800" b="0" i="0" dirty="0">
                <a:solidFill>
                  <a:srgbClr val="656565"/>
                </a:solidFill>
                <a:effectLst/>
                <a:latin typeface="Cabin"/>
              </a:rPr>
              <a:t>Did you learn any new words or facts so far?</a:t>
            </a:r>
          </a:p>
        </p:txBody>
      </p:sp>
    </p:spTree>
    <p:extLst>
      <p:ext uri="{BB962C8B-B14F-4D97-AF65-F5344CB8AC3E}">
        <p14:creationId xmlns:p14="http://schemas.microsoft.com/office/powerpoint/2010/main" val="4205494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43E26C-D808-7BA0-DE38-EB0886885853}"/>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3" name="Rectangle 2">
            <a:extLst>
              <a:ext uri="{FF2B5EF4-FFF2-40B4-BE49-F238E27FC236}">
                <a16:creationId xmlns:a16="http://schemas.microsoft.com/office/drawing/2014/main" id="{53FEF5E8-289C-B80A-CE7B-6030C3215B27}"/>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3A45353-5673-64B2-8325-AF3258134DE7}"/>
              </a:ext>
            </a:extLst>
          </p:cNvPr>
          <p:cNvSpPr txBox="1"/>
          <p:nvPr/>
        </p:nvSpPr>
        <p:spPr>
          <a:xfrm>
            <a:off x="115392" y="78616"/>
            <a:ext cx="11516435" cy="1200329"/>
          </a:xfrm>
          <a:prstGeom prst="rect">
            <a:avLst/>
          </a:prstGeom>
          <a:noFill/>
        </p:spPr>
        <p:txBody>
          <a:bodyPr wrap="square">
            <a:spAutoFit/>
          </a:bodyPr>
          <a:lstStyle/>
          <a:p>
            <a:r>
              <a:rPr lang="en-GB" sz="3600" dirty="0"/>
              <a:t>Here are some questions to help to start and sustain a book discussion with your child:</a:t>
            </a:r>
          </a:p>
        </p:txBody>
      </p:sp>
      <p:sp>
        <p:nvSpPr>
          <p:cNvPr id="5" name="TextBox 4">
            <a:extLst>
              <a:ext uri="{FF2B5EF4-FFF2-40B4-BE49-F238E27FC236}">
                <a16:creationId xmlns:a16="http://schemas.microsoft.com/office/drawing/2014/main" id="{8047FD55-EC4D-EA98-8822-5C7C34301BCA}"/>
              </a:ext>
            </a:extLst>
          </p:cNvPr>
          <p:cNvSpPr txBox="1"/>
          <p:nvPr/>
        </p:nvSpPr>
        <p:spPr>
          <a:xfrm>
            <a:off x="690633" y="1517387"/>
            <a:ext cx="11128328" cy="4832092"/>
          </a:xfrm>
          <a:prstGeom prst="rect">
            <a:avLst/>
          </a:prstGeom>
          <a:noFill/>
        </p:spPr>
        <p:txBody>
          <a:bodyPr wrap="square">
            <a:spAutoFit/>
          </a:bodyPr>
          <a:lstStyle/>
          <a:p>
            <a:pPr algn="l"/>
            <a:r>
              <a:rPr lang="en-GB" sz="2800" b="1" i="0" dirty="0">
                <a:solidFill>
                  <a:srgbClr val="656565"/>
                </a:solidFill>
                <a:effectLst/>
                <a:latin typeface="Cabin"/>
              </a:rPr>
              <a:t>After your child has finished a book, ask questions like:</a:t>
            </a:r>
          </a:p>
          <a:p>
            <a:pPr algn="l">
              <a:buFont typeface="Arial" panose="020B0604020202020204" pitchFamily="34" charset="0"/>
              <a:buChar char="•"/>
            </a:pPr>
            <a:r>
              <a:rPr lang="en-GB" sz="2800" b="0" i="0" dirty="0">
                <a:solidFill>
                  <a:srgbClr val="656565"/>
                </a:solidFill>
                <a:effectLst/>
                <a:latin typeface="Cabin"/>
              </a:rPr>
              <a:t>What was your favourite part of the book? Why?</a:t>
            </a:r>
          </a:p>
          <a:p>
            <a:pPr algn="l">
              <a:buFont typeface="Arial" panose="020B0604020202020204" pitchFamily="34" charset="0"/>
              <a:buChar char="•"/>
            </a:pPr>
            <a:r>
              <a:rPr lang="en-GB" sz="2800" b="0" i="0" dirty="0">
                <a:solidFill>
                  <a:srgbClr val="656565"/>
                </a:solidFill>
                <a:effectLst/>
                <a:latin typeface="Cabin"/>
              </a:rPr>
              <a:t>Who was your favourite character? Why?</a:t>
            </a:r>
          </a:p>
          <a:p>
            <a:pPr algn="l">
              <a:buFont typeface="Arial" panose="020B0604020202020204" pitchFamily="34" charset="0"/>
              <a:buChar char="•"/>
            </a:pPr>
            <a:r>
              <a:rPr lang="en-GB" sz="2800" b="0" i="0" dirty="0">
                <a:solidFill>
                  <a:srgbClr val="656565"/>
                </a:solidFill>
                <a:effectLst/>
                <a:latin typeface="Cabin"/>
              </a:rPr>
              <a:t>What was the most interesting thing you learned from the book?</a:t>
            </a:r>
          </a:p>
          <a:p>
            <a:pPr algn="l">
              <a:buFont typeface="Arial" panose="020B0604020202020204" pitchFamily="34" charset="0"/>
              <a:buChar char="•"/>
            </a:pPr>
            <a:r>
              <a:rPr lang="en-GB" sz="2800" b="0" i="0" dirty="0">
                <a:solidFill>
                  <a:srgbClr val="656565"/>
                </a:solidFill>
                <a:effectLst/>
                <a:latin typeface="Cabin"/>
              </a:rPr>
              <a:t>Why do you think the author wrote this book?</a:t>
            </a:r>
          </a:p>
          <a:p>
            <a:pPr algn="l">
              <a:buFont typeface="Arial" panose="020B0604020202020204" pitchFamily="34" charset="0"/>
              <a:buChar char="•"/>
            </a:pPr>
            <a:r>
              <a:rPr lang="en-GB" sz="2800" b="0" i="0" dirty="0">
                <a:solidFill>
                  <a:srgbClr val="656565"/>
                </a:solidFill>
                <a:effectLst/>
                <a:latin typeface="Cabin"/>
              </a:rPr>
              <a:t>Would you have ended the book differently? Did it end the way you thought it would?</a:t>
            </a:r>
          </a:p>
          <a:p>
            <a:pPr algn="l">
              <a:buFont typeface="Arial" panose="020B0604020202020204" pitchFamily="34" charset="0"/>
              <a:buChar char="•"/>
            </a:pPr>
            <a:r>
              <a:rPr lang="en-GB" sz="2800" b="0" i="0" dirty="0">
                <a:solidFill>
                  <a:srgbClr val="656565"/>
                </a:solidFill>
                <a:effectLst/>
                <a:latin typeface="Cabin"/>
              </a:rPr>
              <a:t>Did the problem of the book’s plot get solved?</a:t>
            </a:r>
          </a:p>
          <a:p>
            <a:pPr algn="l">
              <a:buFont typeface="Arial" panose="020B0604020202020204" pitchFamily="34" charset="0"/>
              <a:buChar char="•"/>
            </a:pPr>
            <a:r>
              <a:rPr lang="en-GB" sz="2800" b="0" i="0" dirty="0">
                <a:solidFill>
                  <a:srgbClr val="656565"/>
                </a:solidFill>
                <a:effectLst/>
                <a:latin typeface="Cabin"/>
              </a:rPr>
              <a:t>If you could change one thing in the book, what would it be?</a:t>
            </a:r>
          </a:p>
          <a:p>
            <a:pPr algn="l">
              <a:buFont typeface="Arial" panose="020B0604020202020204" pitchFamily="34" charset="0"/>
              <a:buChar char="•"/>
            </a:pPr>
            <a:r>
              <a:rPr lang="en-GB" sz="2800" dirty="0">
                <a:solidFill>
                  <a:srgbClr val="656565"/>
                </a:solidFill>
                <a:latin typeface="Cabin"/>
              </a:rPr>
              <a:t>Would you recommend this book to a friend? Why or why not?</a:t>
            </a:r>
          </a:p>
          <a:p>
            <a:pPr algn="l">
              <a:buFont typeface="Arial" panose="020B0604020202020204" pitchFamily="34" charset="0"/>
              <a:buChar char="•"/>
            </a:pPr>
            <a:r>
              <a:rPr lang="en-GB" sz="2800" b="0" i="0" dirty="0">
                <a:solidFill>
                  <a:srgbClr val="656565"/>
                </a:solidFill>
                <a:effectLst/>
                <a:latin typeface="Cabin"/>
              </a:rPr>
              <a:t>If so</a:t>
            </a:r>
            <a:r>
              <a:rPr lang="en-GB" sz="2800" dirty="0">
                <a:solidFill>
                  <a:srgbClr val="656565"/>
                </a:solidFill>
                <a:latin typeface="Cabin"/>
              </a:rPr>
              <a:t>, who would you recommend it to?</a:t>
            </a:r>
            <a:endParaRPr lang="en-GB" sz="2800" b="0" i="0" dirty="0">
              <a:solidFill>
                <a:srgbClr val="656565"/>
              </a:solidFill>
              <a:effectLst/>
              <a:latin typeface="Cabin"/>
            </a:endParaRPr>
          </a:p>
        </p:txBody>
      </p:sp>
    </p:spTree>
    <p:extLst>
      <p:ext uri="{BB962C8B-B14F-4D97-AF65-F5344CB8AC3E}">
        <p14:creationId xmlns:p14="http://schemas.microsoft.com/office/powerpoint/2010/main" val="3270786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43E26C-D808-7BA0-DE38-EB088688585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3" name="Rectangle 2">
            <a:extLst>
              <a:ext uri="{FF2B5EF4-FFF2-40B4-BE49-F238E27FC236}">
                <a16:creationId xmlns:a16="http://schemas.microsoft.com/office/drawing/2014/main" id="{53FEF5E8-289C-B80A-CE7B-6030C3215B27}"/>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3A45353-5673-64B2-8325-AF3258134DE7}"/>
              </a:ext>
            </a:extLst>
          </p:cNvPr>
          <p:cNvSpPr txBox="1"/>
          <p:nvPr/>
        </p:nvSpPr>
        <p:spPr>
          <a:xfrm>
            <a:off x="115392" y="78616"/>
            <a:ext cx="11516435" cy="7294305"/>
          </a:xfrm>
          <a:prstGeom prst="rect">
            <a:avLst/>
          </a:prstGeom>
          <a:noFill/>
        </p:spPr>
        <p:txBody>
          <a:bodyPr wrap="square">
            <a:spAutoFit/>
          </a:bodyPr>
          <a:lstStyle/>
          <a:p>
            <a:r>
              <a:rPr lang="en-GB" sz="3600" dirty="0"/>
              <a:t>A rich reading diet consists of:</a:t>
            </a:r>
          </a:p>
          <a:p>
            <a:pPr marL="571500" indent="-571500">
              <a:buFont typeface="Arial" panose="020B0604020202020204" pitchFamily="34" charset="0"/>
              <a:buChar char="•"/>
            </a:pPr>
            <a:r>
              <a:rPr lang="en-GB" sz="3600" dirty="0"/>
              <a:t>Narrative</a:t>
            </a:r>
          </a:p>
          <a:p>
            <a:pPr marL="571500" indent="-571500">
              <a:buFont typeface="Arial" panose="020B0604020202020204" pitchFamily="34" charset="0"/>
              <a:buChar char="•"/>
            </a:pPr>
            <a:r>
              <a:rPr lang="en-GB" sz="3600" dirty="0"/>
              <a:t>Non-narrative</a:t>
            </a:r>
          </a:p>
          <a:p>
            <a:pPr marL="571500" indent="-571500">
              <a:buFont typeface="Arial" panose="020B0604020202020204" pitchFamily="34" charset="0"/>
              <a:buChar char="•"/>
            </a:pPr>
            <a:r>
              <a:rPr lang="en-GB" sz="3600" dirty="0"/>
              <a:t>Poems </a:t>
            </a:r>
          </a:p>
          <a:p>
            <a:pPr marL="571500" indent="-571500">
              <a:buFont typeface="Arial" panose="020B0604020202020204" pitchFamily="34" charset="0"/>
              <a:buChar char="•"/>
            </a:pPr>
            <a:r>
              <a:rPr lang="en-GB" sz="3600" dirty="0"/>
              <a:t>Nursery rhymes</a:t>
            </a:r>
          </a:p>
          <a:p>
            <a:pPr marL="571500" indent="-571500">
              <a:buFont typeface="Arial" panose="020B0604020202020204" pitchFamily="34" charset="0"/>
              <a:buChar char="•"/>
            </a:pPr>
            <a:r>
              <a:rPr lang="en-GB" sz="3600" dirty="0"/>
              <a:t>Newspapers</a:t>
            </a:r>
          </a:p>
          <a:p>
            <a:pPr marL="571500" indent="-571500">
              <a:buFont typeface="Arial" panose="020B0604020202020204" pitchFamily="34" charset="0"/>
              <a:buChar char="•"/>
            </a:pPr>
            <a:r>
              <a:rPr lang="en-GB" sz="3600" dirty="0"/>
              <a:t>Magazines</a:t>
            </a:r>
          </a:p>
          <a:p>
            <a:pPr marL="571500" indent="-571500">
              <a:buFont typeface="Arial" panose="020B0604020202020204" pitchFamily="34" charset="0"/>
              <a:buChar char="•"/>
            </a:pPr>
            <a:r>
              <a:rPr lang="en-GB" sz="3600" dirty="0"/>
              <a:t>Graphic novels</a:t>
            </a:r>
          </a:p>
          <a:p>
            <a:pPr marL="571500" indent="-571500">
              <a:buFont typeface="Arial" panose="020B0604020202020204" pitchFamily="34" charset="0"/>
              <a:buChar char="•"/>
            </a:pPr>
            <a:r>
              <a:rPr lang="en-GB" sz="3600" dirty="0"/>
              <a:t>Recipes</a:t>
            </a:r>
          </a:p>
          <a:p>
            <a:pPr marL="571500" indent="-571500">
              <a:buFont typeface="Arial" panose="020B0604020202020204" pitchFamily="34" charset="0"/>
              <a:buChar char="•"/>
            </a:pPr>
            <a:r>
              <a:rPr lang="en-GB" sz="3600" dirty="0"/>
              <a:t>Leaflets</a:t>
            </a:r>
          </a:p>
          <a:p>
            <a:pPr marL="571500" indent="-571500">
              <a:buFont typeface="Arial" panose="020B0604020202020204" pitchFamily="34" charset="0"/>
              <a:buChar char="•"/>
            </a:pPr>
            <a:r>
              <a:rPr lang="en-GB" sz="3600" dirty="0"/>
              <a:t>Online reviews </a:t>
            </a:r>
          </a:p>
          <a:p>
            <a:pPr marL="571500" indent="-571500">
              <a:buFont typeface="Arial" panose="020B0604020202020204" pitchFamily="34" charset="0"/>
              <a:buChar char="•"/>
            </a:pPr>
            <a:r>
              <a:rPr lang="en-GB" sz="3600" dirty="0" err="1"/>
              <a:t>Ebook</a:t>
            </a:r>
            <a:r>
              <a:rPr lang="en-GB" sz="3600" dirty="0"/>
              <a:t>… </a:t>
            </a:r>
          </a:p>
          <a:p>
            <a:pPr marL="571500" indent="-571500">
              <a:buFont typeface="Arial" panose="020B0604020202020204" pitchFamily="34" charset="0"/>
              <a:buChar char="•"/>
            </a:pPr>
            <a:endParaRPr lang="en-GB" sz="3600" dirty="0"/>
          </a:p>
        </p:txBody>
      </p:sp>
    </p:spTree>
    <p:extLst>
      <p:ext uri="{BB962C8B-B14F-4D97-AF65-F5344CB8AC3E}">
        <p14:creationId xmlns:p14="http://schemas.microsoft.com/office/powerpoint/2010/main" val="2697439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43E26C-D808-7BA0-DE38-EB088688585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3" name="Rectangle 2">
            <a:extLst>
              <a:ext uri="{FF2B5EF4-FFF2-40B4-BE49-F238E27FC236}">
                <a16:creationId xmlns:a16="http://schemas.microsoft.com/office/drawing/2014/main" id="{53FEF5E8-289C-B80A-CE7B-6030C3215B27}"/>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3A45353-5673-64B2-8325-AF3258134DE7}"/>
              </a:ext>
            </a:extLst>
          </p:cNvPr>
          <p:cNvSpPr txBox="1"/>
          <p:nvPr/>
        </p:nvSpPr>
        <p:spPr>
          <a:xfrm>
            <a:off x="115392" y="78616"/>
            <a:ext cx="11516435" cy="8710077"/>
          </a:xfrm>
          <a:prstGeom prst="rect">
            <a:avLst/>
          </a:prstGeom>
          <a:noFill/>
        </p:spPr>
        <p:txBody>
          <a:bodyPr wrap="square">
            <a:spAutoFit/>
          </a:bodyPr>
          <a:lstStyle/>
          <a:p>
            <a:pPr algn="ctr"/>
            <a:r>
              <a:rPr lang="en-GB" sz="3600" u="sng" dirty="0"/>
              <a:t>Useful websites</a:t>
            </a:r>
          </a:p>
          <a:p>
            <a:endParaRPr lang="en-GB" sz="3600" dirty="0"/>
          </a:p>
          <a:p>
            <a:r>
              <a:rPr lang="en-GB" sz="2800" dirty="0">
                <a:hlinkClick r:id="rId4"/>
              </a:rPr>
              <a:t>Young Readers Programme: booklists | National Literacy Trust</a:t>
            </a:r>
            <a:endParaRPr lang="en-GB" sz="2800" dirty="0"/>
          </a:p>
          <a:p>
            <a:endParaRPr lang="en-GB" sz="2800" dirty="0"/>
          </a:p>
          <a:p>
            <a:r>
              <a:rPr lang="en-GB" sz="3400" dirty="0"/>
              <a:t>thereaderteacher.com</a:t>
            </a:r>
          </a:p>
          <a:p>
            <a:endParaRPr lang="en-GB" sz="3400" dirty="0"/>
          </a:p>
          <a:p>
            <a:r>
              <a:rPr lang="en-GB" sz="3400" dirty="0"/>
              <a:t>booksfortopics.com</a:t>
            </a:r>
          </a:p>
          <a:p>
            <a:endParaRPr lang="en-GB" sz="3400" dirty="0"/>
          </a:p>
          <a:p>
            <a:r>
              <a:rPr lang="en-GB" sz="3400" dirty="0"/>
              <a:t>lovemybooks.co.uk</a:t>
            </a:r>
          </a:p>
          <a:p>
            <a:endParaRPr lang="en-GB" sz="3400" dirty="0"/>
          </a:p>
          <a:p>
            <a:r>
              <a:rPr lang="en-GB" sz="3400" dirty="0"/>
              <a:t>schoolreadinglist.co.uk</a:t>
            </a:r>
          </a:p>
          <a:p>
            <a:endParaRPr lang="en-GB" sz="3400" dirty="0"/>
          </a:p>
          <a:p>
            <a:r>
              <a:rPr lang="en-GB" sz="3400" dirty="0"/>
              <a:t>lovereading4kids.co.uk</a:t>
            </a:r>
          </a:p>
          <a:p>
            <a:endParaRPr lang="en-GB" sz="3600" dirty="0"/>
          </a:p>
          <a:p>
            <a:endParaRPr lang="en-GB" sz="3600" dirty="0"/>
          </a:p>
          <a:p>
            <a:pPr marL="571500" indent="-571500">
              <a:buFont typeface="Arial" panose="020B0604020202020204" pitchFamily="34" charset="0"/>
              <a:buChar char="•"/>
            </a:pPr>
            <a:endParaRPr lang="en-GB" sz="3600" dirty="0"/>
          </a:p>
        </p:txBody>
      </p:sp>
    </p:spTree>
    <p:extLst>
      <p:ext uri="{BB962C8B-B14F-4D97-AF65-F5344CB8AC3E}">
        <p14:creationId xmlns:p14="http://schemas.microsoft.com/office/powerpoint/2010/main" val="150077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B4F92D-DD73-4AE5-930F-9583330F05C7}"/>
              </a:ext>
            </a:extLst>
          </p:cNvPr>
          <p:cNvSpPr>
            <a:spLocks noGrp="1"/>
          </p:cNvSpPr>
          <p:nvPr>
            <p:ph type="subTitle" idx="1"/>
          </p:nvPr>
        </p:nvSpPr>
        <p:spPr>
          <a:xfrm>
            <a:off x="4066587" y="1409202"/>
            <a:ext cx="11147729" cy="3363165"/>
          </a:xfrm>
        </p:spPr>
        <p:txBody>
          <a:bodyPr>
            <a:normAutofit/>
          </a:bodyPr>
          <a:lstStyle/>
          <a:p>
            <a:pPr algn="l"/>
            <a:endParaRPr lang="en-GB" sz="3200" u="sng" dirty="0"/>
          </a:p>
          <a:p>
            <a:pPr algn="l"/>
            <a:endParaRPr lang="en-GB" sz="3200" u="sng" dirty="0"/>
          </a:p>
          <a:p>
            <a:pPr marL="228600" indent="-228600" algn="l">
              <a:buFont typeface="Arial" panose="020B0604020202020204" pitchFamily="34" charset="0"/>
              <a:buChar char="•"/>
            </a:pPr>
            <a:endParaRPr lang="en-GB" sz="3200" dirty="0"/>
          </a:p>
          <a:p>
            <a:endParaRPr lang="en-GB" sz="3200" dirty="0"/>
          </a:p>
        </p:txBody>
      </p:sp>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11" name="TextBox 10">
            <a:extLst>
              <a:ext uri="{FF2B5EF4-FFF2-40B4-BE49-F238E27FC236}">
                <a16:creationId xmlns:a16="http://schemas.microsoft.com/office/drawing/2014/main" id="{3BA1B094-26DF-54BB-5592-318675BD4A2F}"/>
              </a:ext>
            </a:extLst>
          </p:cNvPr>
          <p:cNvSpPr txBox="1"/>
          <p:nvPr/>
        </p:nvSpPr>
        <p:spPr>
          <a:xfrm>
            <a:off x="152613" y="190062"/>
            <a:ext cx="6168674" cy="6910866"/>
          </a:xfrm>
          <a:prstGeom prst="rect">
            <a:avLst/>
          </a:prstGeom>
          <a:noFill/>
        </p:spPr>
        <p:txBody>
          <a:bodyPr wrap="square">
            <a:spAutoFit/>
          </a:bodyPr>
          <a:lstStyle/>
          <a:p>
            <a:pPr algn="ctr">
              <a:lnSpc>
                <a:spcPct val="107000"/>
              </a:lnSpc>
              <a:spcAft>
                <a:spcPts val="800"/>
              </a:spcAft>
            </a:pPr>
            <a:r>
              <a:rPr lang="en-GB" sz="3600" u="sng" kern="100" dirty="0">
                <a:effectLst/>
                <a:latin typeface="Aptos" panose="020B0004020202020204" pitchFamily="34" charset="0"/>
                <a:ea typeface="Aptos" panose="020B0004020202020204" pitchFamily="34" charset="0"/>
                <a:cs typeface="Arial" panose="020B0604020202020204" pitchFamily="34" charset="0"/>
              </a:rPr>
              <a:t>Why this? Why now?</a:t>
            </a:r>
          </a:p>
          <a:p>
            <a:pP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Does the book:</a:t>
            </a:r>
          </a:p>
          <a:p>
            <a:pPr algn="ct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-offer opportunity for pupils to encounter a different genre or format to experience a wide range of literary forms and develop their own opinion and preferences?</a:t>
            </a:r>
          </a:p>
          <a:p>
            <a:pPr algn="ctr">
              <a:lnSpc>
                <a:spcPct val="107000"/>
              </a:lnSpc>
              <a:spcAft>
                <a:spcPts val="800"/>
              </a:spcAft>
            </a:pPr>
            <a:endParaRPr lang="en-GB" sz="2400" dirty="0"/>
          </a:p>
        </p:txBody>
      </p:sp>
      <p:pic>
        <p:nvPicPr>
          <p:cNvPr id="8" name="Picture 6" descr="The Polar Bear">
            <a:extLst>
              <a:ext uri="{FF2B5EF4-FFF2-40B4-BE49-F238E27FC236}">
                <a16:creationId xmlns:a16="http://schemas.microsoft.com/office/drawing/2014/main" id="{862AC55F-7D99-3FF3-1ED6-A8C728E57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259" y="1102465"/>
            <a:ext cx="2341321" cy="278911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Explorer: WINNER OF THE COSTA ...">
            <a:extLst>
              <a:ext uri="{FF2B5EF4-FFF2-40B4-BE49-F238E27FC236}">
                <a16:creationId xmlns:a16="http://schemas.microsoft.com/office/drawing/2014/main" id="{82FCF4E3-AC06-246D-3BD3-DE3F428741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43" y="257772"/>
            <a:ext cx="1724025" cy="26479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erfectly Peculiar Pets : Woollard ...">
            <a:extLst>
              <a:ext uri="{FF2B5EF4-FFF2-40B4-BE49-F238E27FC236}">
                <a16:creationId xmlns:a16="http://schemas.microsoft.com/office/drawing/2014/main" id="{699994A2-7ED0-3F08-4591-767C23C1A8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2888" y="3641152"/>
            <a:ext cx="1724025"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11" name="TextBox 10">
            <a:extLst>
              <a:ext uri="{FF2B5EF4-FFF2-40B4-BE49-F238E27FC236}">
                <a16:creationId xmlns:a16="http://schemas.microsoft.com/office/drawing/2014/main" id="{3BA1B094-26DF-54BB-5592-318675BD4A2F}"/>
              </a:ext>
            </a:extLst>
          </p:cNvPr>
          <p:cNvSpPr txBox="1"/>
          <p:nvPr/>
        </p:nvSpPr>
        <p:spPr>
          <a:xfrm>
            <a:off x="152612" y="190062"/>
            <a:ext cx="7784093" cy="6743064"/>
          </a:xfrm>
          <a:prstGeom prst="rect">
            <a:avLst/>
          </a:prstGeom>
          <a:noFill/>
        </p:spPr>
        <p:txBody>
          <a:bodyPr wrap="square">
            <a:spAutoFit/>
          </a:bodyPr>
          <a:lstStyle/>
          <a:p>
            <a:pPr algn="ctr">
              <a:lnSpc>
                <a:spcPct val="107000"/>
              </a:lnSpc>
              <a:spcAft>
                <a:spcPts val="800"/>
              </a:spcAft>
            </a:pPr>
            <a:r>
              <a:rPr lang="en-GB" sz="3600" u="sng" kern="100" dirty="0">
                <a:effectLst/>
                <a:latin typeface="Aptos" panose="020B0004020202020204" pitchFamily="34" charset="0"/>
                <a:ea typeface="Aptos" panose="020B0004020202020204" pitchFamily="34" charset="0"/>
                <a:cs typeface="Arial" panose="020B0604020202020204" pitchFamily="34" charset="0"/>
              </a:rPr>
              <a:t>Why this? Why now?</a:t>
            </a:r>
          </a:p>
          <a:p>
            <a:pPr algn="ctr">
              <a:lnSpc>
                <a:spcPct val="107000"/>
              </a:lnSpc>
              <a:spcAft>
                <a:spcPts val="800"/>
              </a:spcAft>
            </a:pPr>
            <a:r>
              <a:rPr lang="en-GB" sz="3200" kern="100" dirty="0">
                <a:effectLst/>
                <a:latin typeface="Aptos" panose="020B0004020202020204" pitchFamily="34" charset="0"/>
                <a:ea typeface="Aptos" panose="020B0004020202020204" pitchFamily="34" charset="0"/>
                <a:cs typeface="Arial" panose="020B0604020202020204" pitchFamily="34" charset="0"/>
              </a:rPr>
              <a:t>We have planned for a range of books within each genre. </a:t>
            </a:r>
          </a:p>
          <a:p>
            <a:pPr>
              <a:lnSpc>
                <a:spcPct val="107000"/>
              </a:lnSpc>
              <a:spcAft>
                <a:spcPts val="800"/>
              </a:spcAft>
            </a:pPr>
            <a:endParaRPr lang="en-GB"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Narrative texts will feature </a:t>
            </a:r>
            <a:r>
              <a:rPr lang="en-GB" b="1" u="sng" kern="100" dirty="0">
                <a:effectLst/>
                <a:latin typeface="Aptos" panose="020B0004020202020204" pitchFamily="34" charset="0"/>
                <a:ea typeface="Aptos" panose="020B0004020202020204" pitchFamily="34" charset="0"/>
                <a:cs typeface="Arial" panose="020B0604020202020204" pitchFamily="34" charset="0"/>
              </a:rPr>
              <a:t>picture books </a:t>
            </a:r>
            <a:r>
              <a:rPr lang="en-GB" kern="100" dirty="0">
                <a:effectLst/>
                <a:latin typeface="Aptos" panose="020B0004020202020204" pitchFamily="34" charset="0"/>
                <a:ea typeface="Aptos" panose="020B0004020202020204" pitchFamily="34" charset="0"/>
                <a:cs typeface="Arial" panose="020B0604020202020204" pitchFamily="34" charset="0"/>
              </a:rPr>
              <a:t>and </a:t>
            </a:r>
            <a:r>
              <a:rPr lang="en-GB" b="1" u="sng" kern="100" dirty="0">
                <a:effectLst/>
                <a:latin typeface="Aptos" panose="020B0004020202020204" pitchFamily="34" charset="0"/>
                <a:ea typeface="Aptos" panose="020B0004020202020204" pitchFamily="34" charset="0"/>
                <a:cs typeface="Arial" panose="020B0604020202020204" pitchFamily="34" charset="0"/>
              </a:rPr>
              <a:t>visual literacy </a:t>
            </a:r>
            <a:r>
              <a:rPr lang="en-GB" kern="100" dirty="0">
                <a:effectLst/>
                <a:latin typeface="Aptos" panose="020B0004020202020204" pitchFamily="34" charset="0"/>
                <a:ea typeface="Aptos" panose="020B0004020202020204" pitchFamily="34" charset="0"/>
                <a:cs typeface="Arial" panose="020B0604020202020204" pitchFamily="34" charset="0"/>
              </a:rPr>
              <a:t>in each group. </a:t>
            </a:r>
            <a:r>
              <a:rPr lang="en-GB" b="1" u="sng" kern="100" dirty="0">
                <a:effectLst/>
                <a:latin typeface="Aptos" panose="020B0004020202020204" pitchFamily="34" charset="0"/>
                <a:ea typeface="Aptos" panose="020B0004020202020204" pitchFamily="34" charset="0"/>
                <a:cs typeface="Arial" panose="020B0604020202020204" pitchFamily="34" charset="0"/>
              </a:rPr>
              <a:t>Graphic novels</a:t>
            </a:r>
            <a:r>
              <a:rPr lang="en-GB" kern="100" dirty="0">
                <a:effectLst/>
                <a:latin typeface="Aptos" panose="020B0004020202020204" pitchFamily="34" charset="0"/>
                <a:ea typeface="Aptos" panose="020B0004020202020204" pitchFamily="34" charset="0"/>
                <a:cs typeface="Arial" panose="020B0604020202020204" pitchFamily="34" charset="0"/>
              </a:rPr>
              <a:t> will be included in years 3-6. </a:t>
            </a: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GB" b="1" u="sng" kern="100" dirty="0">
                <a:effectLst/>
                <a:latin typeface="Aptos" panose="020B0004020202020204" pitchFamily="34" charset="0"/>
                <a:ea typeface="Aptos" panose="020B0004020202020204" pitchFamily="34" charset="0"/>
                <a:cs typeface="Arial" panose="020B0604020202020204" pitchFamily="34" charset="0"/>
              </a:rPr>
              <a:t>Hybrid texts </a:t>
            </a:r>
            <a:r>
              <a:rPr lang="en-GB" kern="100" dirty="0">
                <a:effectLst/>
                <a:latin typeface="Aptos" panose="020B0004020202020204" pitchFamily="34" charset="0"/>
                <a:ea typeface="Aptos" panose="020B0004020202020204" pitchFamily="34" charset="0"/>
                <a:cs typeface="Arial" panose="020B0604020202020204" pitchFamily="34" charset="0"/>
              </a:rPr>
              <a:t>will be included in each year group.</a:t>
            </a: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GB" b="1" u="sng" kern="100" dirty="0">
                <a:effectLst/>
                <a:latin typeface="Aptos" panose="020B0004020202020204" pitchFamily="34" charset="0"/>
                <a:ea typeface="Aptos" panose="020B0004020202020204" pitchFamily="34" charset="0"/>
                <a:cs typeface="Arial" panose="020B0604020202020204" pitchFamily="34" charset="0"/>
              </a:rPr>
              <a:t>Diverse</a:t>
            </a:r>
            <a:r>
              <a:rPr lang="en-GB" kern="100" dirty="0">
                <a:effectLst/>
                <a:latin typeface="Aptos" panose="020B0004020202020204" pitchFamily="34" charset="0"/>
                <a:ea typeface="Aptos" panose="020B0004020202020204" pitchFamily="34" charset="0"/>
                <a:cs typeface="Arial" panose="020B0604020202020204" pitchFamily="34" charset="0"/>
              </a:rPr>
              <a:t> and </a:t>
            </a:r>
            <a:r>
              <a:rPr lang="en-GB" b="1" u="sng" kern="100" dirty="0">
                <a:effectLst/>
                <a:latin typeface="Aptos" panose="020B0004020202020204" pitchFamily="34" charset="0"/>
                <a:ea typeface="Aptos" panose="020B0004020202020204" pitchFamily="34" charset="0"/>
                <a:cs typeface="Arial" panose="020B0604020202020204" pitchFamily="34" charset="0"/>
              </a:rPr>
              <a:t>inclusive</a:t>
            </a:r>
            <a:r>
              <a:rPr lang="en-GB" kern="100" dirty="0">
                <a:effectLst/>
                <a:latin typeface="Aptos" panose="020B0004020202020204" pitchFamily="34" charset="0"/>
                <a:ea typeface="Aptos" panose="020B0004020202020204" pitchFamily="34" charset="0"/>
                <a:cs typeface="Arial" panose="020B0604020202020204" pitchFamily="34" charset="0"/>
              </a:rPr>
              <a:t> books will feature in each year group.</a:t>
            </a:r>
          </a:p>
          <a:p>
            <a:pPr>
              <a:lnSpc>
                <a:spcPct val="107000"/>
              </a:lnSpc>
              <a:spcAft>
                <a:spcPts val="800"/>
              </a:spcAft>
            </a:pPr>
            <a:endParaRPr lang="en-GB" sz="1200" kern="100" dirty="0">
              <a:latin typeface="Aptos" panose="020B0004020202020204" pitchFamily="34" charset="0"/>
              <a:cs typeface="Arial" panose="020B0604020202020204" pitchFamily="34" charset="0"/>
            </a:endParaRPr>
          </a:p>
          <a:p>
            <a:pPr>
              <a:lnSpc>
                <a:spcPct val="107000"/>
              </a:lnSpc>
              <a:spcAft>
                <a:spcPts val="800"/>
              </a:spcAft>
            </a:pPr>
            <a:r>
              <a:rPr lang="en-GB" kern="100" dirty="0">
                <a:latin typeface="Aptos" panose="020B0004020202020204" pitchFamily="34" charset="0"/>
                <a:cs typeface="Arial" panose="020B0604020202020204" pitchFamily="34" charset="0"/>
              </a:rPr>
              <a:t>Poetry will offer progression throughout the school, covering a range of poetic forms with a focus on narrative poetry. </a:t>
            </a:r>
          </a:p>
          <a:p>
            <a:pPr>
              <a:lnSpc>
                <a:spcPct val="107000"/>
              </a:lnSpc>
              <a:spcAft>
                <a:spcPts val="800"/>
              </a:spcAft>
            </a:pPr>
            <a:endParaRPr lang="en-GB" kern="100" dirty="0">
              <a:latin typeface="Aptos" panose="020B0004020202020204" pitchFamily="34" charset="0"/>
              <a:cs typeface="Arial" panose="020B0604020202020204" pitchFamily="34" charset="0"/>
            </a:endParaRPr>
          </a:p>
          <a:p>
            <a:pPr>
              <a:lnSpc>
                <a:spcPct val="107000"/>
              </a:lnSpc>
              <a:spcAft>
                <a:spcPts val="800"/>
              </a:spcAft>
            </a:pPr>
            <a:r>
              <a:rPr lang="en-GB" kern="100" dirty="0">
                <a:latin typeface="Aptos" panose="020B0004020202020204" pitchFamily="34" charset="0"/>
                <a:cs typeface="Arial" panose="020B0604020202020204" pitchFamily="34" charset="0"/>
              </a:rPr>
              <a:t>Non-fiction books are chosen not only based on their content, but also based on the layout, structure and vocabulary choices of the author. </a:t>
            </a:r>
          </a:p>
        </p:txBody>
      </p:sp>
      <p:pic>
        <p:nvPicPr>
          <p:cNvPr id="6146" name="Picture 2" descr="Noah's Gold by Frank Cottrell Boyce ...">
            <a:extLst>
              <a:ext uri="{FF2B5EF4-FFF2-40B4-BE49-F238E27FC236}">
                <a16:creationId xmlns:a16="http://schemas.microsoft.com/office/drawing/2014/main" id="{AF2729FC-F351-44F1-E40A-D200E83A6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0538" y="385763"/>
            <a:ext cx="1685925" cy="27146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Mischievians : Joyce, William ...">
            <a:extLst>
              <a:ext uri="{FF2B5EF4-FFF2-40B4-BE49-F238E27FC236}">
                <a16:creationId xmlns:a16="http://schemas.microsoft.com/office/drawing/2014/main" id="{1875D32F-188D-1260-3C64-5FEEA7B5C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6463" y="2149364"/>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alker Books - A Midsummer Night's Dream">
            <a:extLst>
              <a:ext uri="{FF2B5EF4-FFF2-40B4-BE49-F238E27FC236}">
                <a16:creationId xmlns:a16="http://schemas.microsoft.com/office/drawing/2014/main" id="{FE1C9F4B-DF73-E089-9280-E652C19437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0538" y="4211379"/>
            <a:ext cx="199072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22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B4F92D-DD73-4AE5-930F-9583330F05C7}"/>
              </a:ext>
            </a:extLst>
          </p:cNvPr>
          <p:cNvSpPr>
            <a:spLocks noGrp="1"/>
          </p:cNvSpPr>
          <p:nvPr>
            <p:ph type="subTitle" idx="1"/>
          </p:nvPr>
        </p:nvSpPr>
        <p:spPr>
          <a:xfrm>
            <a:off x="257913" y="208555"/>
            <a:ext cx="11147729" cy="3363165"/>
          </a:xfrm>
        </p:spPr>
        <p:txBody>
          <a:bodyPr>
            <a:normAutofit/>
          </a:bodyPr>
          <a:lstStyle/>
          <a:p>
            <a:pPr algn="l"/>
            <a:endParaRPr lang="en-GB" sz="3200" u="sng" dirty="0"/>
          </a:p>
          <a:p>
            <a:pPr algn="l"/>
            <a:endParaRPr lang="en-GB" sz="3200" u="sng" dirty="0"/>
          </a:p>
          <a:p>
            <a:pPr marL="228600" indent="-228600" algn="l">
              <a:buFont typeface="Arial" panose="020B0604020202020204" pitchFamily="34" charset="0"/>
              <a:buChar char="•"/>
            </a:pPr>
            <a:endParaRPr lang="en-GB" sz="3200" dirty="0"/>
          </a:p>
          <a:p>
            <a:endParaRPr lang="en-GB" sz="3200" dirty="0"/>
          </a:p>
        </p:txBody>
      </p:sp>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11" name="TextBox 10">
            <a:extLst>
              <a:ext uri="{FF2B5EF4-FFF2-40B4-BE49-F238E27FC236}">
                <a16:creationId xmlns:a16="http://schemas.microsoft.com/office/drawing/2014/main" id="{3BA1B094-26DF-54BB-5592-318675BD4A2F}"/>
              </a:ext>
            </a:extLst>
          </p:cNvPr>
          <p:cNvSpPr txBox="1"/>
          <p:nvPr/>
        </p:nvSpPr>
        <p:spPr>
          <a:xfrm>
            <a:off x="152613" y="190062"/>
            <a:ext cx="5745321" cy="6318076"/>
          </a:xfrm>
          <a:prstGeom prst="rect">
            <a:avLst/>
          </a:prstGeom>
          <a:noFill/>
        </p:spPr>
        <p:txBody>
          <a:bodyPr wrap="square">
            <a:spAutoFit/>
          </a:bodyPr>
          <a:lstStyle/>
          <a:p>
            <a:pPr algn="ctr">
              <a:lnSpc>
                <a:spcPct val="107000"/>
              </a:lnSpc>
              <a:spcAft>
                <a:spcPts val="800"/>
              </a:spcAft>
            </a:pPr>
            <a:r>
              <a:rPr lang="en-GB" sz="3600" u="sng" kern="100" dirty="0">
                <a:effectLst/>
                <a:latin typeface="Aptos" panose="020B0004020202020204" pitchFamily="34" charset="0"/>
                <a:ea typeface="Aptos" panose="020B0004020202020204" pitchFamily="34" charset="0"/>
                <a:cs typeface="Arial" panose="020B0604020202020204" pitchFamily="34" charset="0"/>
              </a:rPr>
              <a:t>Why this? Why now?</a:t>
            </a:r>
          </a:p>
          <a:p>
            <a:pP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Does the book:</a:t>
            </a:r>
          </a:p>
          <a:p>
            <a:pPr algn="ct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-contain a ‘big’ idea at its heart, for example, the power of friendship or the power of bravery in the face of adversity?</a:t>
            </a:r>
          </a:p>
          <a:p>
            <a:pPr algn="ctr">
              <a:lnSpc>
                <a:spcPct val="107000"/>
              </a:lnSpc>
              <a:spcAft>
                <a:spcPts val="800"/>
              </a:spcAft>
            </a:pPr>
            <a:endParaRPr lang="en-GB" sz="2400" dirty="0"/>
          </a:p>
        </p:txBody>
      </p:sp>
      <p:pic>
        <p:nvPicPr>
          <p:cNvPr id="1028" name="Picture 4" descr="Rubys Worry: A Big Bright Feelings Book">
            <a:extLst>
              <a:ext uri="{FF2B5EF4-FFF2-40B4-BE49-F238E27FC236}">
                <a16:creationId xmlns:a16="http://schemas.microsoft.com/office/drawing/2014/main" id="{18DCBCED-E9D3-765E-3ED0-252F833F18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263" y="3512824"/>
            <a:ext cx="2419177" cy="30542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Lion Inside">
            <a:extLst>
              <a:ext uri="{FF2B5EF4-FFF2-40B4-BE49-F238E27FC236}">
                <a16:creationId xmlns:a16="http://schemas.microsoft.com/office/drawing/2014/main" id="{EBE4BD8D-48AF-EDF3-E7FC-FBB6829A25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1674" y="955747"/>
            <a:ext cx="2218479" cy="278680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tubby: A True Story of Friendship">
            <a:extLst>
              <a:ext uri="{FF2B5EF4-FFF2-40B4-BE49-F238E27FC236}">
                <a16:creationId xmlns:a16="http://schemas.microsoft.com/office/drawing/2014/main" id="{58429B10-5461-84C6-AC88-4427EC7738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4857" y="208555"/>
            <a:ext cx="2452256" cy="285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04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11" name="TextBox 10">
            <a:extLst>
              <a:ext uri="{FF2B5EF4-FFF2-40B4-BE49-F238E27FC236}">
                <a16:creationId xmlns:a16="http://schemas.microsoft.com/office/drawing/2014/main" id="{3BA1B094-26DF-54BB-5592-318675BD4A2F}"/>
              </a:ext>
            </a:extLst>
          </p:cNvPr>
          <p:cNvSpPr txBox="1"/>
          <p:nvPr/>
        </p:nvSpPr>
        <p:spPr>
          <a:xfrm>
            <a:off x="152613" y="190062"/>
            <a:ext cx="5745321" cy="5132495"/>
          </a:xfrm>
          <a:prstGeom prst="rect">
            <a:avLst/>
          </a:prstGeom>
          <a:noFill/>
        </p:spPr>
        <p:txBody>
          <a:bodyPr wrap="square">
            <a:spAutoFit/>
          </a:bodyPr>
          <a:lstStyle/>
          <a:p>
            <a:pPr algn="ctr">
              <a:lnSpc>
                <a:spcPct val="107000"/>
              </a:lnSpc>
              <a:spcAft>
                <a:spcPts val="800"/>
              </a:spcAft>
            </a:pPr>
            <a:r>
              <a:rPr lang="en-GB" sz="3600" u="sng" kern="100" dirty="0">
                <a:effectLst/>
                <a:latin typeface="Aptos" panose="020B0004020202020204" pitchFamily="34" charset="0"/>
                <a:ea typeface="Aptos" panose="020B0004020202020204" pitchFamily="34" charset="0"/>
                <a:cs typeface="Arial" panose="020B0604020202020204" pitchFamily="34" charset="0"/>
              </a:rPr>
              <a:t>Why this? Why now?</a:t>
            </a:r>
          </a:p>
          <a:p>
            <a:pP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Does the book:</a:t>
            </a:r>
          </a:p>
          <a:p>
            <a:pPr algn="ct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-deliberately widen horizons by offering culturally rich content?</a:t>
            </a:r>
          </a:p>
          <a:p>
            <a:pPr algn="ctr">
              <a:lnSpc>
                <a:spcPct val="107000"/>
              </a:lnSpc>
              <a:spcAft>
                <a:spcPts val="800"/>
              </a:spcAft>
            </a:pPr>
            <a:endParaRPr lang="en-GB" sz="2400" dirty="0"/>
          </a:p>
        </p:txBody>
      </p:sp>
      <p:pic>
        <p:nvPicPr>
          <p:cNvPr id="4098" name="Picture 2" descr="We All Celebrate!: Amazon.co.uk ...">
            <a:extLst>
              <a:ext uri="{FF2B5EF4-FFF2-40B4-BE49-F238E27FC236}">
                <a16:creationId xmlns:a16="http://schemas.microsoft.com/office/drawing/2014/main" id="{653B6719-E946-807E-ADAB-1BEE49D460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1251" y="190062"/>
            <a:ext cx="2150269" cy="2457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na Hibiscus">
            <a:extLst>
              <a:ext uri="{FF2B5EF4-FFF2-40B4-BE49-F238E27FC236}">
                <a16:creationId xmlns:a16="http://schemas.microsoft.com/office/drawing/2014/main" id="{F433509E-C9EF-9978-16B4-5EFE0D089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9150" y="2756309"/>
            <a:ext cx="1953392" cy="30289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aruq and the Wiri Wiri : Payne, Sophia ...">
            <a:extLst>
              <a:ext uri="{FF2B5EF4-FFF2-40B4-BE49-F238E27FC236}">
                <a16:creationId xmlns:a16="http://schemas.microsoft.com/office/drawing/2014/main" id="{126CCE35-602E-B4B5-3966-35FE7C7B49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7950" y="4170032"/>
            <a:ext cx="19812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adler\AppData\Local\Microsoft\Windows\INetCache\Content.MSO\7FF6B6E3.tmp">
            <a:extLst>
              <a:ext uri="{FF2B5EF4-FFF2-40B4-BE49-F238E27FC236}">
                <a16:creationId xmlns:a16="http://schemas.microsoft.com/office/drawing/2014/main" id="{697AEC5F-716A-09F8-4DF0-D63DE140311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9743" y="2384359"/>
            <a:ext cx="1355214" cy="2048827"/>
          </a:xfrm>
          <a:prstGeom prst="rect">
            <a:avLst/>
          </a:prstGeom>
          <a:noFill/>
          <a:ln>
            <a:noFill/>
          </a:ln>
        </p:spPr>
      </p:pic>
    </p:spTree>
    <p:extLst>
      <p:ext uri="{BB962C8B-B14F-4D97-AF65-F5344CB8AC3E}">
        <p14:creationId xmlns:p14="http://schemas.microsoft.com/office/powerpoint/2010/main" val="12558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B4F92D-DD73-4AE5-930F-9583330F05C7}"/>
              </a:ext>
            </a:extLst>
          </p:cNvPr>
          <p:cNvSpPr>
            <a:spLocks noGrp="1"/>
          </p:cNvSpPr>
          <p:nvPr>
            <p:ph type="subTitle" idx="1"/>
          </p:nvPr>
        </p:nvSpPr>
        <p:spPr>
          <a:xfrm>
            <a:off x="4066587" y="1409202"/>
            <a:ext cx="11147729" cy="3363165"/>
          </a:xfrm>
        </p:spPr>
        <p:txBody>
          <a:bodyPr>
            <a:normAutofit/>
          </a:bodyPr>
          <a:lstStyle/>
          <a:p>
            <a:pPr algn="l"/>
            <a:endParaRPr lang="en-GB" sz="3200" u="sng" dirty="0"/>
          </a:p>
          <a:p>
            <a:pPr algn="l"/>
            <a:endParaRPr lang="en-GB" sz="3200" u="sng" dirty="0"/>
          </a:p>
          <a:p>
            <a:pPr marL="228600" indent="-228600" algn="l">
              <a:buFont typeface="Arial" panose="020B0604020202020204" pitchFamily="34" charset="0"/>
              <a:buChar char="•"/>
            </a:pPr>
            <a:endParaRPr lang="en-GB" sz="3200" dirty="0"/>
          </a:p>
          <a:p>
            <a:endParaRPr lang="en-GB" sz="3200" dirty="0"/>
          </a:p>
        </p:txBody>
      </p:sp>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11" name="TextBox 10">
            <a:extLst>
              <a:ext uri="{FF2B5EF4-FFF2-40B4-BE49-F238E27FC236}">
                <a16:creationId xmlns:a16="http://schemas.microsoft.com/office/drawing/2014/main" id="{3BA1B094-26DF-54BB-5592-318675BD4A2F}"/>
              </a:ext>
            </a:extLst>
          </p:cNvPr>
          <p:cNvSpPr txBox="1"/>
          <p:nvPr/>
        </p:nvSpPr>
        <p:spPr>
          <a:xfrm>
            <a:off x="152613" y="190062"/>
            <a:ext cx="5745321" cy="3946914"/>
          </a:xfrm>
          <a:prstGeom prst="rect">
            <a:avLst/>
          </a:prstGeom>
          <a:noFill/>
        </p:spPr>
        <p:txBody>
          <a:bodyPr wrap="square">
            <a:spAutoFit/>
          </a:bodyPr>
          <a:lstStyle/>
          <a:p>
            <a:pPr algn="ctr">
              <a:lnSpc>
                <a:spcPct val="107000"/>
              </a:lnSpc>
              <a:spcAft>
                <a:spcPts val="800"/>
              </a:spcAft>
            </a:pPr>
            <a:r>
              <a:rPr lang="en-GB" sz="3600" u="sng" kern="100" dirty="0">
                <a:effectLst/>
                <a:latin typeface="Aptos" panose="020B0004020202020204" pitchFamily="34" charset="0"/>
                <a:ea typeface="Aptos" panose="020B0004020202020204" pitchFamily="34" charset="0"/>
                <a:cs typeface="Arial" panose="020B0604020202020204" pitchFamily="34" charset="0"/>
              </a:rPr>
              <a:t>Why this? Why now?</a:t>
            </a:r>
          </a:p>
          <a:p>
            <a:pP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Does the book:</a:t>
            </a:r>
          </a:p>
          <a:p>
            <a:pPr algn="ct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-extend vocabulary?</a:t>
            </a:r>
          </a:p>
          <a:p>
            <a:pPr algn="ctr">
              <a:lnSpc>
                <a:spcPct val="107000"/>
              </a:lnSpc>
              <a:spcAft>
                <a:spcPts val="800"/>
              </a:spcAft>
            </a:pPr>
            <a:endParaRPr lang="en-GB" sz="2400" dirty="0"/>
          </a:p>
        </p:txBody>
      </p:sp>
      <p:pic>
        <p:nvPicPr>
          <p:cNvPr id="8" name="Picture 7">
            <a:extLst>
              <a:ext uri="{FF2B5EF4-FFF2-40B4-BE49-F238E27FC236}">
                <a16:creationId xmlns:a16="http://schemas.microsoft.com/office/drawing/2014/main" id="{DB16B19D-962B-28B1-216E-CAF71FAB1E9B}"/>
              </a:ext>
            </a:extLst>
          </p:cNvPr>
          <p:cNvPicPr>
            <a:picLocks noChangeAspect="1"/>
          </p:cNvPicPr>
          <p:nvPr/>
        </p:nvPicPr>
        <p:blipFill>
          <a:blip r:embed="rId5" cstate="print"/>
          <a:stretch>
            <a:fillRect/>
          </a:stretch>
        </p:blipFill>
        <p:spPr>
          <a:xfrm>
            <a:off x="5897934" y="3429000"/>
            <a:ext cx="2324578" cy="2914485"/>
          </a:xfrm>
          <a:prstGeom prst="rect">
            <a:avLst/>
          </a:prstGeom>
        </p:spPr>
      </p:pic>
      <p:pic>
        <p:nvPicPr>
          <p:cNvPr id="3076" name="Picture 4" descr="The Nowhere Emporium by Ross Mackenzie ...">
            <a:extLst>
              <a:ext uri="{FF2B5EF4-FFF2-40B4-BE49-F238E27FC236}">
                <a16:creationId xmlns:a16="http://schemas.microsoft.com/office/drawing/2014/main" id="{67E625F7-E088-5C47-B7AE-1955383B06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2896" y="3653181"/>
            <a:ext cx="1890712" cy="28776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Whale Who Wanted More : Bright ...">
            <a:extLst>
              <a:ext uri="{FF2B5EF4-FFF2-40B4-BE49-F238E27FC236}">
                <a16:creationId xmlns:a16="http://schemas.microsoft.com/office/drawing/2014/main" id="{89AAA5AB-C38F-6B07-DF1F-2CD8FF8E1F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4638" y="428655"/>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37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3B347A-C08F-4A29-9DF8-B3869C6E9E3B}"/>
              </a:ext>
            </a:extLst>
          </p:cNvPr>
          <p:cNvSpPr/>
          <p:nvPr/>
        </p:nvSpPr>
        <p:spPr>
          <a:xfrm>
            <a:off x="152613" y="129069"/>
            <a:ext cx="11886774" cy="6599862"/>
          </a:xfrm>
          <a:prstGeom prst="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D77B6CB-7284-A5B5-2869-63771CFB9F9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329567" y="190062"/>
            <a:ext cx="604520" cy="690880"/>
          </a:xfrm>
          <a:prstGeom prst="rect">
            <a:avLst/>
          </a:prstGeom>
          <a:noFill/>
          <a:ln>
            <a:noFill/>
          </a:ln>
        </p:spPr>
      </p:pic>
      <p:sp>
        <p:nvSpPr>
          <p:cNvPr id="11" name="TextBox 10">
            <a:extLst>
              <a:ext uri="{FF2B5EF4-FFF2-40B4-BE49-F238E27FC236}">
                <a16:creationId xmlns:a16="http://schemas.microsoft.com/office/drawing/2014/main" id="{3BA1B094-26DF-54BB-5592-318675BD4A2F}"/>
              </a:ext>
            </a:extLst>
          </p:cNvPr>
          <p:cNvSpPr txBox="1"/>
          <p:nvPr/>
        </p:nvSpPr>
        <p:spPr>
          <a:xfrm>
            <a:off x="152613" y="190062"/>
            <a:ext cx="5943387" cy="6910866"/>
          </a:xfrm>
          <a:prstGeom prst="rect">
            <a:avLst/>
          </a:prstGeom>
          <a:noFill/>
        </p:spPr>
        <p:txBody>
          <a:bodyPr wrap="square">
            <a:spAutoFit/>
          </a:bodyPr>
          <a:lstStyle/>
          <a:p>
            <a:pPr algn="ctr">
              <a:lnSpc>
                <a:spcPct val="107000"/>
              </a:lnSpc>
              <a:spcAft>
                <a:spcPts val="800"/>
              </a:spcAft>
            </a:pPr>
            <a:r>
              <a:rPr lang="en-GB" sz="3600" u="sng" kern="100" dirty="0">
                <a:effectLst/>
                <a:latin typeface="Aptos" panose="020B0004020202020204" pitchFamily="34" charset="0"/>
                <a:ea typeface="Aptos" panose="020B0004020202020204" pitchFamily="34" charset="0"/>
                <a:cs typeface="Arial" panose="020B0604020202020204" pitchFamily="34" charset="0"/>
              </a:rPr>
              <a:t>Why this? Why now?</a:t>
            </a:r>
          </a:p>
          <a:p>
            <a:pP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Does the book:</a:t>
            </a:r>
          </a:p>
          <a:p>
            <a:pPr algn="ctr">
              <a:lnSpc>
                <a:spcPct val="107000"/>
              </a:lnSpc>
              <a:spcAft>
                <a:spcPts val="800"/>
              </a:spcAft>
            </a:pPr>
            <a:endParaRPr lang="en-GB" sz="3600" kern="100" dirty="0">
              <a:latin typeface="Aptos" panose="020B0004020202020204" pitchFamily="34" charset="0"/>
              <a:cs typeface="Arial" panose="020B0604020202020204" pitchFamily="34" charset="0"/>
            </a:endParaRPr>
          </a:p>
          <a:p>
            <a:pPr algn="ctr">
              <a:lnSpc>
                <a:spcPct val="107000"/>
              </a:lnSpc>
              <a:spcAft>
                <a:spcPts val="800"/>
              </a:spcAft>
            </a:pPr>
            <a:r>
              <a:rPr lang="en-GB" sz="3600" kern="100" dirty="0">
                <a:latin typeface="Aptos" panose="020B0004020202020204" pitchFamily="34" charset="0"/>
                <a:cs typeface="Arial" panose="020B0604020202020204" pitchFamily="34" charset="0"/>
              </a:rPr>
              <a:t>-have the potential to develop pupils’ wider knowledge, broadening and deepening their understanding about another curriculum subject?</a:t>
            </a:r>
          </a:p>
          <a:p>
            <a:pPr algn="ctr">
              <a:lnSpc>
                <a:spcPct val="107000"/>
              </a:lnSpc>
              <a:spcAft>
                <a:spcPts val="800"/>
              </a:spcAft>
            </a:pPr>
            <a:endParaRPr lang="en-GB" sz="2400" dirty="0"/>
          </a:p>
        </p:txBody>
      </p:sp>
      <p:pic>
        <p:nvPicPr>
          <p:cNvPr id="5122" name="Picture 2" descr="The Big Book of Bugs (The Big Book ...">
            <a:extLst>
              <a:ext uri="{FF2B5EF4-FFF2-40B4-BE49-F238E27FC236}">
                <a16:creationId xmlns:a16="http://schemas.microsoft.com/office/drawing/2014/main" id="{14D3DB13-7B13-921D-C940-7C231F80ED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7468" y="248165"/>
            <a:ext cx="1800225"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e Wonder Garden: Wander through the ...">
            <a:extLst>
              <a:ext uri="{FF2B5EF4-FFF2-40B4-BE49-F238E27FC236}">
                <a16:creationId xmlns:a16="http://schemas.microsoft.com/office/drawing/2014/main" id="{86CBF417-3CFB-895F-4A5E-1660D1CBD5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0248" y="3718164"/>
            <a:ext cx="2237818" cy="27449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ittle People Big Dreams: Florence ...">
            <a:extLst>
              <a:ext uri="{FF2B5EF4-FFF2-40B4-BE49-F238E27FC236}">
                <a16:creationId xmlns:a16="http://schemas.microsoft.com/office/drawing/2014/main" id="{0D14FC9F-2F7B-DD9C-FEBA-97DB505737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6644" y="3205305"/>
            <a:ext cx="192405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440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206057</TotalTime>
  <Words>2657</Words>
  <Application>Microsoft Office PowerPoint</Application>
  <PresentationFormat>Widescreen</PresentationFormat>
  <Paragraphs>326</Paragraphs>
  <Slides>35</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Aptos</vt:lpstr>
      <vt:lpstr>Arial</vt:lpstr>
      <vt:lpstr>Cabin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comprehension?</vt:lpstr>
      <vt:lpstr>Reading skills KS1 </vt:lpstr>
      <vt:lpstr>Reading skills KS2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Writing  in the Primary School</dc:title>
  <dc:creator>Mrs Hubbard</dc:creator>
  <cp:lastModifiedBy>Miss J Sadler</cp:lastModifiedBy>
  <cp:revision>128</cp:revision>
  <cp:lastPrinted>2019-09-22T12:00:58Z</cp:lastPrinted>
  <dcterms:created xsi:type="dcterms:W3CDTF">2018-07-24T14:35:57Z</dcterms:created>
  <dcterms:modified xsi:type="dcterms:W3CDTF">2024-10-08T07:31:19Z</dcterms:modified>
</cp:coreProperties>
</file>