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57" r:id="rId4"/>
    <p:sldId id="273" r:id="rId5"/>
    <p:sldId id="285" r:id="rId6"/>
    <p:sldId id="260" r:id="rId7"/>
    <p:sldId id="271" r:id="rId8"/>
    <p:sldId id="262" r:id="rId9"/>
    <p:sldId id="283" r:id="rId10"/>
    <p:sldId id="284" r:id="rId11"/>
    <p:sldId id="261" r:id="rId12"/>
    <p:sldId id="282" r:id="rId13"/>
    <p:sldId id="264" r:id="rId14"/>
    <p:sldId id="286" r:id="rId15"/>
    <p:sldId id="287" r:id="rId16"/>
    <p:sldId id="288" r:id="rId17"/>
    <p:sldId id="281" r:id="rId18"/>
    <p:sldId id="275" r:id="rId19"/>
    <p:sldId id="280" r:id="rId20"/>
    <p:sldId id="268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E6F45-4AD1-4EAF-AA98-60B6710F5FB6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044D-1DDF-4C50-9A58-65D0F331B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3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the</a:t>
            </a:r>
            <a:r>
              <a:rPr lang="en-GB" baseline="0" dirty="0"/>
              <a:t> timetable (parents to refer to the curriculum information letter for specific curriculum content)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E044D-1DDF-4C50-9A58-65D0F331B8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7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Homework</a:t>
            </a:r>
            <a:r>
              <a:rPr lang="en-GB" baseline="0" dirty="0"/>
              <a:t> should only take the prescribed amount of time (if it’s not finished parents can make a note in the homework diary)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Discuss Talk Homework, spellings and times tables/Keeping Skills Sharp (J5)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Extra homework will always be provided at a parent’s request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E044D-1DDF-4C50-9A58-65D0F331B8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07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children can</a:t>
            </a:r>
            <a:r>
              <a:rPr lang="en-GB" baseline="0" dirty="0"/>
              <a:t> use </a:t>
            </a:r>
            <a:r>
              <a:rPr lang="en-GB" baseline="0" dirty="0" err="1"/>
              <a:t>Highclare</a:t>
            </a:r>
            <a:r>
              <a:rPr lang="en-GB" baseline="0" dirty="0"/>
              <a:t> Virtual – lessons</a:t>
            </a:r>
          </a:p>
          <a:p>
            <a:r>
              <a:rPr lang="en-GB" baseline="0" dirty="0"/>
              <a:t>Explain how parents can use </a:t>
            </a:r>
            <a:r>
              <a:rPr lang="en-GB" baseline="0" dirty="0" err="1"/>
              <a:t>Highclare</a:t>
            </a:r>
            <a:r>
              <a:rPr lang="en-GB" baseline="0" dirty="0"/>
              <a:t> Virtual to see the children’s homework and letters sent home (they use their parent log 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E044D-1DDF-4C50-9A58-65D0F331B8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2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NB we have a number of children in school with severe nut allergies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E044D-1DDF-4C50-9A58-65D0F331B8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remind parents to book their children into</a:t>
            </a:r>
            <a:r>
              <a:rPr lang="en-GB" baseline="0" dirty="0"/>
              <a:t> TOPs (due to </a:t>
            </a:r>
            <a:r>
              <a:rPr lang="en-GB" baseline="0"/>
              <a:t>staff ratios)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E044D-1DDF-4C50-9A58-65D0F331B8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1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4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5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9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6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6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2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4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9D33-D8BA-4372-9512-2C181A79E3B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6D8F-87CA-441B-A5C4-6D384FF52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9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Highclare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 Preparatory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125" y="5100484"/>
            <a:ext cx="6400800" cy="17526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Cygnets and Swans</a:t>
            </a:r>
          </a:p>
          <a:p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Pastoral Evening</a:t>
            </a:r>
          </a:p>
        </p:txBody>
      </p:sp>
      <p:pic>
        <p:nvPicPr>
          <p:cNvPr id="1026" name="Picture 2" descr="Image result for highclare school bad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13" y1="63333" x2="52713" y2="63333"/>
                        <a14:foregroundMark x1="34496" y1="69000" x2="34496" y2="69000"/>
                        <a14:foregroundMark x1="35271" y1="64333" x2="35271" y2="64333"/>
                        <a14:foregroundMark x1="46512" y1="87000" x2="46512" y2="87000"/>
                        <a14:foregroundMark x1="25194" y1="75000" x2="25194" y2="75000"/>
                        <a14:foregroundMark x1="80233" y1="77000" x2="80233" y2="77000"/>
                        <a14:foregroundMark x1="85659" y1="14667" x2="85659" y2="14667"/>
                        <a14:foregroundMark x1="13178" y1="15333" x2="13178" y2="15333"/>
                        <a14:foregroundMark x1="39922" y1="6333" x2="39922" y2="6333"/>
                        <a14:foregroundMark x1="59690" y1="7000" x2="59690" y2="7000"/>
                        <a14:foregroundMark x1="59690" y1="7000" x2="59690" y2="16333"/>
                        <a14:foregroundMark x1="50775" y1="16667" x2="50775" y2="16667"/>
                        <a14:foregroundMark x1="41085" y1="16333" x2="41085" y2="16333"/>
                        <a14:foregroundMark x1="59690" y1="16667" x2="59690" y2="16667"/>
                        <a14:foregroundMark x1="71318" y1="68000" x2="71318" y2="68000"/>
                        <a14:foregroundMark x1="36822" y1="11000" x2="36822" y2="11000"/>
                        <a14:foregroundMark x1="10465" y1="7333" x2="10465" y2="7333"/>
                        <a14:foregroundMark x1="22093" y1="16333" x2="22093" y2="16333"/>
                        <a14:foregroundMark x1="7752" y1="20333" x2="7752" y2="20333"/>
                        <a14:foregroundMark x1="18217" y1="10000" x2="18217" y2="10000"/>
                        <a14:foregroundMark x1="87597" y1="6333" x2="87597" y2="6333"/>
                        <a14:foregroundMark x1="80233" y1="6333" x2="80233" y2="6333"/>
                        <a14:foregroundMark x1="75969" y1="17667" x2="75969" y2="20000"/>
                        <a14:foregroundMark x1="73643" y1="75667" x2="73643" y2="75667"/>
                        <a14:foregroundMark x1="46512" y1="81667" x2="46512" y2="81667"/>
                        <a14:foregroundMark x1="62403" y1="84000" x2="62403" y2="84000"/>
                        <a14:foregroundMark x1="15504" y1="74000" x2="15504" y2="74000"/>
                        <a14:foregroundMark x1="10078" y1="74000" x2="10078" y2="74000"/>
                        <a14:foregroundMark x1="54264" y1="91667" x2="54264" y2="91667"/>
                        <a14:foregroundMark x1="42248" y1="90667" x2="42248" y2="90667"/>
                        <a14:foregroundMark x1="86822" y1="74667" x2="86822" y2="74667"/>
                        <a14:backgroundMark x1="5814" y1="84333" x2="5814" y2="84333"/>
                        <a14:backgroundMark x1="19767" y1="91667" x2="19767" y2="91667"/>
                        <a14:backgroundMark x1="8915" y1="96667" x2="8915" y2="96667"/>
                        <a14:backgroundMark x1="7752" y1="90667" x2="7752" y2="90667"/>
                        <a14:backgroundMark x1="27519" y1="96333" x2="27519" y2="96333"/>
                        <a14:backgroundMark x1="89147" y1="95333" x2="89147" y2="95333"/>
                        <a14:backgroundMark x1="89147" y1="88000" x2="89147" y2="88000"/>
                        <a14:backgroundMark x1="76744" y1="93000" x2="76744" y2="93000"/>
                        <a14:backgroundMark x1="65891" y1="96667" x2="65891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457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0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Lunch Mats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46" y="2057400"/>
            <a:ext cx="4922308" cy="3691731"/>
          </a:xfrm>
        </p:spPr>
      </p:pic>
    </p:spTree>
    <p:extLst>
      <p:ext uri="{BB962C8B-B14F-4D97-AF65-F5344CB8AC3E}">
        <p14:creationId xmlns:p14="http://schemas.microsoft.com/office/powerpoint/2010/main" val="36267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Birthdays in Cygnets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24384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3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Birthdays in Swans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6856"/>
            <a:ext cx="3017308" cy="2262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96856"/>
            <a:ext cx="3152583" cy="236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571" r="14286" b="7143"/>
          <a:stretch/>
        </p:blipFill>
        <p:spPr>
          <a:xfrm>
            <a:off x="3200400" y="411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Mindfulness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Mindfulness is a way of bringing attention to the present moment, including mindful eating.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Helping children to learn techniques to calm themselves, breathing techniques.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Cosmic Kids Yoga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Calming music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Outdoors sensory exploration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9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close to nature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8"/>
            <a:ext cx="4121175" cy="3078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733800"/>
            <a:ext cx="36727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7" t="1" b="-413"/>
          <a:stretch/>
        </p:blipFill>
        <p:spPr>
          <a:xfrm>
            <a:off x="1257300" y="302361"/>
            <a:ext cx="205740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33800"/>
            <a:ext cx="3655081" cy="2957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r="1925" b="-424"/>
          <a:stretch/>
        </p:blipFill>
        <p:spPr>
          <a:xfrm>
            <a:off x="5334000" y="437100"/>
            <a:ext cx="2512080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focus on breathing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20870" r="18562" b="35356"/>
          <a:stretch/>
        </p:blipFill>
        <p:spPr>
          <a:xfrm rot="10800000">
            <a:off x="228600" y="1752600"/>
            <a:ext cx="4495799" cy="198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r="25000" b="14298"/>
          <a:stretch/>
        </p:blipFill>
        <p:spPr>
          <a:xfrm rot="10800000">
            <a:off x="5791200" y="1828800"/>
            <a:ext cx="2667000" cy="4680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25769" r="12871" b="34464"/>
          <a:stretch/>
        </p:blipFill>
        <p:spPr>
          <a:xfrm rot="10800000">
            <a:off x="381000" y="4068763"/>
            <a:ext cx="5029200" cy="22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00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E0A7-C051-49F8-B3FD-1C4812BB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Kids Yoga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715576" cy="27752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3328240" cy="24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GB" altLang="en-US" sz="4200" dirty="0"/>
          </a:p>
          <a:p>
            <a:pPr marL="0" indent="0" algn="ctr">
              <a:buNone/>
            </a:pPr>
            <a:r>
              <a:rPr lang="en-GB" b="1" i="1" dirty="0"/>
              <a:t>“When our emotions </a:t>
            </a:r>
            <a:endParaRPr lang="en-GB" dirty="0"/>
          </a:p>
          <a:p>
            <a:pPr marL="0" indent="0" algn="ctr">
              <a:buNone/>
            </a:pPr>
            <a:r>
              <a:rPr lang="en-GB" b="1" i="1" dirty="0"/>
              <a:t>overwhelm concentration</a:t>
            </a:r>
            <a:endParaRPr lang="en-GB" dirty="0"/>
          </a:p>
          <a:p>
            <a:pPr marL="0" indent="0" algn="ctr">
              <a:buNone/>
            </a:pPr>
            <a:r>
              <a:rPr lang="en-GB" b="1" i="1" dirty="0"/>
              <a:t>our working mind is swamped,</a:t>
            </a:r>
            <a:endParaRPr lang="en-GB" dirty="0"/>
          </a:p>
          <a:p>
            <a:pPr marL="0" indent="0" algn="ctr">
              <a:buNone/>
            </a:pPr>
            <a:r>
              <a:rPr lang="en-GB" b="1" i="1" dirty="0"/>
              <a:t>we can’t think straight.”</a:t>
            </a:r>
            <a:endParaRPr lang="en-GB" dirty="0"/>
          </a:p>
          <a:p>
            <a:pPr marL="0" indent="0" algn="ctr">
              <a:buNone/>
            </a:pPr>
            <a:r>
              <a:rPr lang="en-GB" i="1" dirty="0"/>
              <a:t>Daniel Goleman</a:t>
            </a:r>
            <a:endParaRPr lang="en-GB" dirty="0"/>
          </a:p>
          <a:p>
            <a:pPr marL="0" indent="0">
              <a:buNone/>
            </a:pPr>
            <a:r>
              <a:rPr lang="en-GB" b="1" i="1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71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u="sng" dirty="0"/>
              <a:t>Positive Behaviour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Birth to 3 years old:  Find ways to calm themselves, through being calmed and comforted by </a:t>
            </a:r>
            <a:r>
              <a:rPr lang="en-GB"/>
              <a:t>their Key </a:t>
            </a:r>
            <a:r>
              <a:rPr lang="en-GB" dirty="0"/>
              <a:t>Person</a:t>
            </a:r>
          </a:p>
          <a:p>
            <a:pPr marL="0" indent="0">
              <a:buNone/>
            </a:pPr>
            <a:r>
              <a:rPr lang="en-GB" dirty="0"/>
              <a:t>Feel strong enough (emotionally safe enough) to express a range of emotions</a:t>
            </a:r>
          </a:p>
          <a:p>
            <a:pPr marL="0" indent="0">
              <a:buNone/>
            </a:pPr>
            <a:r>
              <a:rPr lang="en-GB" dirty="0"/>
              <a:t>Begin to show effortful control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3 and 4 year olds: Talk about their feeling using words like happy, sad, angry or worried.</a:t>
            </a:r>
          </a:p>
          <a:p>
            <a:pPr marL="0" indent="0">
              <a:buNone/>
            </a:pPr>
            <a:r>
              <a:rPr lang="en-GB" dirty="0"/>
              <a:t>Begin to understand how others might be feeling.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/>
              <a:t>Note – Be wary of expecting children to say “sorry” before they have a real understanding of what this means.  Try to develop empathy </a:t>
            </a:r>
            <a:r>
              <a:rPr lang="en-GB" b="1" dirty="0" err="1"/>
              <a:t>eg</a:t>
            </a:r>
            <a:r>
              <a:rPr lang="en-GB" b="1" dirty="0"/>
              <a:t> “How would you feel if…”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81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Aim: </a:t>
            </a:r>
            <a:r>
              <a:rPr lang="en-GB" sz="2400" dirty="0"/>
              <a:t>To help you understand how we support emotional </a:t>
            </a:r>
            <a:r>
              <a:rPr lang="en-GB" sz="2400" dirty="0" smtClean="0"/>
              <a:t>resilience and how this can be used out of the school setting.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Emotional Environment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Positive Behaviour</a:t>
            </a:r>
          </a:p>
        </p:txBody>
      </p:sp>
    </p:spTree>
    <p:extLst>
      <p:ext uri="{BB962C8B-B14F-4D97-AF65-F5344CB8AC3E}">
        <p14:creationId xmlns:p14="http://schemas.microsoft.com/office/powerpoint/2010/main" val="258146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Positive Behaviour in Cygnets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52600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3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Behaviour in Swans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363101" cy="27733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4800" y="2590800"/>
            <a:ext cx="4469979" cy="33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Charge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5347"/>
            <a:ext cx="252366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89929"/>
            <a:ext cx="3124200" cy="46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5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7638"/>
            <a:ext cx="3169708" cy="23772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08305"/>
            <a:ext cx="29464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1891145" cy="2421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43408"/>
            <a:ext cx="21336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4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2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GB" b="1" dirty="0"/>
              <a:t>A People Place</a:t>
            </a:r>
            <a:endParaRPr lang="en-GB" dirty="0"/>
          </a:p>
          <a:p>
            <a:pPr algn="ctr"/>
            <a:r>
              <a:rPr lang="en-GB" b="1" dirty="0"/>
              <a:t> </a:t>
            </a:r>
            <a:endParaRPr lang="en-GB" dirty="0"/>
          </a:p>
          <a:p>
            <a:pPr algn="ctr"/>
            <a:r>
              <a:rPr lang="en-GB" i="1" dirty="0"/>
              <a:t>If this is not the place where tears are understood,</a:t>
            </a:r>
            <a:endParaRPr lang="en-GB" dirty="0"/>
          </a:p>
          <a:p>
            <a:pPr algn="ctr"/>
            <a:r>
              <a:rPr lang="en-GB" i="1" dirty="0"/>
              <a:t>Where do I go to cry?</a:t>
            </a:r>
            <a:endParaRPr lang="en-GB" dirty="0"/>
          </a:p>
          <a:p>
            <a:pPr algn="ctr"/>
            <a:r>
              <a:rPr lang="en-GB" i="1" dirty="0"/>
              <a:t>If this is not the place where my spirits can take wing,</a:t>
            </a:r>
            <a:endParaRPr lang="en-GB" dirty="0"/>
          </a:p>
          <a:p>
            <a:pPr algn="ctr"/>
            <a:r>
              <a:rPr lang="en-GB" i="1" dirty="0"/>
              <a:t>Where do I go to fly?</a:t>
            </a:r>
            <a:endParaRPr lang="en-GB" dirty="0"/>
          </a:p>
          <a:p>
            <a:pPr algn="ctr"/>
            <a:r>
              <a:rPr lang="en-GB" i="1" dirty="0"/>
              <a:t>If this is not a place where my questions can be asked,</a:t>
            </a:r>
            <a:endParaRPr lang="en-GB" dirty="0"/>
          </a:p>
          <a:p>
            <a:pPr algn="ctr"/>
            <a:r>
              <a:rPr lang="en-GB" i="1" dirty="0"/>
              <a:t>Where do I go to seek?</a:t>
            </a:r>
            <a:endParaRPr lang="en-GB" dirty="0"/>
          </a:p>
          <a:p>
            <a:pPr algn="ctr"/>
            <a:r>
              <a:rPr lang="en-GB" i="1" dirty="0"/>
              <a:t>If this is not a place where my feelings can be heard?</a:t>
            </a:r>
            <a:endParaRPr lang="en-GB" dirty="0"/>
          </a:p>
          <a:p>
            <a:pPr algn="ctr"/>
            <a:r>
              <a:rPr lang="en-GB" i="1" dirty="0"/>
              <a:t>Where do I go to speak?</a:t>
            </a:r>
            <a:endParaRPr lang="en-GB" dirty="0"/>
          </a:p>
          <a:p>
            <a:pPr algn="ctr"/>
            <a:r>
              <a:rPr lang="en-GB" i="1" dirty="0"/>
              <a:t>If this is not the place where you’ll accept me as I am,</a:t>
            </a:r>
            <a:endParaRPr lang="en-GB" dirty="0"/>
          </a:p>
          <a:p>
            <a:pPr algn="ctr"/>
            <a:r>
              <a:rPr lang="en-GB" i="1" dirty="0"/>
              <a:t>Where can I go to be?</a:t>
            </a:r>
            <a:endParaRPr lang="en-GB" dirty="0"/>
          </a:p>
          <a:p>
            <a:pPr algn="ctr"/>
            <a:r>
              <a:rPr lang="en-GB" i="1" dirty="0"/>
              <a:t>If this is not the place where I can try and learn to grow,</a:t>
            </a:r>
            <a:endParaRPr lang="en-GB" dirty="0"/>
          </a:p>
          <a:p>
            <a:pPr algn="ctr"/>
            <a:r>
              <a:rPr lang="en-GB" i="1" dirty="0"/>
              <a:t>Where can I just be me?</a:t>
            </a:r>
            <a:endParaRPr lang="en-GB" dirty="0"/>
          </a:p>
          <a:p>
            <a:pPr algn="ctr"/>
            <a:r>
              <a:rPr lang="en-GB" i="1" dirty="0"/>
              <a:t> </a:t>
            </a:r>
            <a:endParaRPr lang="en-GB" dirty="0"/>
          </a:p>
          <a:p>
            <a:pPr algn="ctr"/>
            <a:r>
              <a:rPr lang="en-GB" b="1" dirty="0"/>
              <a:t>William J Crocker</a:t>
            </a:r>
            <a:endParaRPr lang="en-GB" dirty="0"/>
          </a:p>
          <a:p>
            <a:pPr algn="ctr"/>
            <a:r>
              <a:rPr lang="en-GB" b="1" dirty="0"/>
              <a:t> 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4" name="Picture 3" descr="Image result for child and adult holding han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50825"/>
            <a:ext cx="4267200" cy="134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17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Emotional Environment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2168"/>
            <a:ext cx="1797490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2168"/>
            <a:ext cx="1981200" cy="2262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1" y="3733800"/>
            <a:ext cx="2556027" cy="2984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88" y="3803074"/>
            <a:ext cx="3403912" cy="22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6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Self-Registration in Cygnets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076018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0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Self-Registration in Swans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68796"/>
            <a:ext cx="3257408" cy="24330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79" b="33793"/>
          <a:stretch/>
        </p:blipFill>
        <p:spPr>
          <a:xfrm>
            <a:off x="2242546" y="1417638"/>
            <a:ext cx="4114800" cy="201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2" y="3962401"/>
            <a:ext cx="3132086" cy="23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6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 is looking after us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81200"/>
            <a:ext cx="29885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Visual Timetable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Leader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20" y="2080892"/>
            <a:ext cx="5388159" cy="40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Snack Mats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91" y="1981200"/>
            <a:ext cx="5526617" cy="4144963"/>
          </a:xfrm>
        </p:spPr>
      </p:pic>
    </p:spTree>
    <p:extLst>
      <p:ext uri="{BB962C8B-B14F-4D97-AF65-F5344CB8AC3E}">
        <p14:creationId xmlns:p14="http://schemas.microsoft.com/office/powerpoint/2010/main" val="54115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289</Words>
  <Application>Microsoft Office PowerPoint</Application>
  <PresentationFormat>On-screen Show (4:3)</PresentationFormat>
  <Paragraphs>88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Office Theme</vt:lpstr>
      <vt:lpstr>Highclare Preparatory Schools</vt:lpstr>
      <vt:lpstr>Aim: To help you understand how we support emotional resilience and how this can be used out of the school setting.</vt:lpstr>
      <vt:lpstr>Emotional Environment</vt:lpstr>
      <vt:lpstr>Self-Registration in Cygnets</vt:lpstr>
      <vt:lpstr>Self-Registration in Swans</vt:lpstr>
      <vt:lpstr>Who is looking after us today?</vt:lpstr>
      <vt:lpstr>Visual Timetable</vt:lpstr>
      <vt:lpstr>Leader of the day</vt:lpstr>
      <vt:lpstr>Snack Mats</vt:lpstr>
      <vt:lpstr>Lunch Mats</vt:lpstr>
      <vt:lpstr>Birthdays in Cygnets</vt:lpstr>
      <vt:lpstr>Birthdays in Swans</vt:lpstr>
      <vt:lpstr>Mindfulness</vt:lpstr>
      <vt:lpstr>Being close to nature</vt:lpstr>
      <vt:lpstr>PowerPoint Presentation</vt:lpstr>
      <vt:lpstr>Learning to focus on breathing</vt:lpstr>
      <vt:lpstr>Cosmic Kids Yoga</vt:lpstr>
      <vt:lpstr>Positive Behaviour</vt:lpstr>
      <vt:lpstr>Development Matters</vt:lpstr>
      <vt:lpstr>Positive Behaviour in Cygnets</vt:lpstr>
      <vt:lpstr>Positive Behaviour in Swans</vt:lpstr>
      <vt:lpstr>Take Charge</vt:lpstr>
      <vt:lpstr>COVID 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Highclare Junior Schools</dc:title>
  <dc:creator>Jo</dc:creator>
  <cp:lastModifiedBy>Mrs J.Harris</cp:lastModifiedBy>
  <cp:revision>58</cp:revision>
  <dcterms:created xsi:type="dcterms:W3CDTF">2017-08-21T11:19:09Z</dcterms:created>
  <dcterms:modified xsi:type="dcterms:W3CDTF">2020-09-24T16:21:24Z</dcterms:modified>
</cp:coreProperties>
</file>