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2"/>
  </p:notesMasterIdLst>
  <p:handoutMasterIdLst>
    <p:handoutMasterId r:id="rId33"/>
  </p:handoutMasterIdLst>
  <p:sldIdLst>
    <p:sldId id="278" r:id="rId2"/>
    <p:sldId id="309" r:id="rId3"/>
    <p:sldId id="289" r:id="rId4"/>
    <p:sldId id="308" r:id="rId5"/>
    <p:sldId id="290" r:id="rId6"/>
    <p:sldId id="291" r:id="rId7"/>
    <p:sldId id="317" r:id="rId8"/>
    <p:sldId id="292" r:id="rId9"/>
    <p:sldId id="321" r:id="rId10"/>
    <p:sldId id="293" r:id="rId11"/>
    <p:sldId id="286" r:id="rId12"/>
    <p:sldId id="263" r:id="rId13"/>
    <p:sldId id="301" r:id="rId14"/>
    <p:sldId id="302" r:id="rId15"/>
    <p:sldId id="303" r:id="rId16"/>
    <p:sldId id="318" r:id="rId17"/>
    <p:sldId id="294" r:id="rId18"/>
    <p:sldId id="299" r:id="rId19"/>
    <p:sldId id="296" r:id="rId20"/>
    <p:sldId id="297" r:id="rId21"/>
    <p:sldId id="298" r:id="rId22"/>
    <p:sldId id="300" r:id="rId23"/>
    <p:sldId id="320" r:id="rId24"/>
    <p:sldId id="295" r:id="rId25"/>
    <p:sldId id="311" r:id="rId26"/>
    <p:sldId id="310" r:id="rId27"/>
    <p:sldId id="306" r:id="rId28"/>
    <p:sldId id="312" r:id="rId29"/>
    <p:sldId id="315" r:id="rId30"/>
    <p:sldId id="316" r:id="rId3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F0F"/>
    <a:srgbClr val="FFF4D5"/>
    <a:srgbClr val="0000FF"/>
    <a:srgbClr val="66CCFF"/>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r>
              <a:rPr lang="en-GB"/>
              <a:t>GCSE Revision for Parents</a:t>
            </a:r>
            <a:endParaRPr lang="en-GB" dirty="0"/>
          </a:p>
        </p:txBody>
      </p:sp>
      <p:sp>
        <p:nvSpPr>
          <p:cNvPr id="3" name="Date Placeholder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F7438DB9-0EBD-4E19-A41E-F0332D272D42}" type="datetimeFigureOut">
              <a:rPr lang="en-GB" smtClean="0"/>
              <a:t>03/05/2023</a:t>
            </a:fld>
            <a:endParaRPr lang="en-GB" dirty="0"/>
          </a:p>
        </p:txBody>
      </p:sp>
      <p:sp>
        <p:nvSpPr>
          <p:cNvPr id="4" name="Footer Placeholder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C3CBBEFD-2ED4-4FC8-A6BB-D377BE0B89BC}" type="slidenum">
              <a:rPr lang="en-GB" smtClean="0"/>
              <a:t>‹#›</a:t>
            </a:fld>
            <a:endParaRPr lang="en-GB" dirty="0"/>
          </a:p>
        </p:txBody>
      </p:sp>
    </p:spTree>
    <p:extLst>
      <p:ext uri="{BB962C8B-B14F-4D97-AF65-F5344CB8AC3E}">
        <p14:creationId xmlns:p14="http://schemas.microsoft.com/office/powerpoint/2010/main" val="15157085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r>
              <a:rPr lang="en-GB"/>
              <a:t>GCSE Revision for Parents</a:t>
            </a:r>
            <a:endParaRPr lang="en-GB" dirty="0"/>
          </a:p>
        </p:txBody>
      </p:sp>
      <p:sp>
        <p:nvSpPr>
          <p:cNvPr id="3" name="Date Placeholder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35DA70EE-DFDD-4C07-A99B-C933057D22CC}" type="datetimeFigureOut">
              <a:rPr lang="en-GB" smtClean="0"/>
              <a:t>03/05/2023</a:t>
            </a:fld>
            <a:endParaRPr lang="en-GB" dirty="0"/>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en-GB" dirty="0"/>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63EA49BA-F749-4A58-B456-B933A7053BD8}" type="slidenum">
              <a:rPr lang="en-GB" smtClean="0"/>
              <a:t>‹#›</a:t>
            </a:fld>
            <a:endParaRPr lang="en-GB" dirty="0"/>
          </a:p>
        </p:txBody>
      </p:sp>
    </p:spTree>
    <p:extLst>
      <p:ext uri="{BB962C8B-B14F-4D97-AF65-F5344CB8AC3E}">
        <p14:creationId xmlns:p14="http://schemas.microsoft.com/office/powerpoint/2010/main" val="138658630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12</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21</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384416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22</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82398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23</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63612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24</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2473228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25</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258750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26</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327591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27</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97176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28</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379858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29</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64665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30</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242295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13</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54917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14</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68371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15</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262282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16</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05963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17</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310550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18</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87896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19</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36798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20</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117465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152395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270611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221324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34551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214470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331053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273879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1267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385944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415058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39AFBC-78CA-441C-BDF9-8055930E4FC0}"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Tree>
    <p:extLst>
      <p:ext uri="{BB962C8B-B14F-4D97-AF65-F5344CB8AC3E}">
        <p14:creationId xmlns:p14="http://schemas.microsoft.com/office/powerpoint/2010/main" val="81164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4D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39AFBC-78CA-441C-BDF9-8055930E4FC0}" type="datetimeFigureOut">
              <a:rPr lang="en-GB" smtClean="0"/>
              <a:t>03/05/2023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4AF066-BAB6-48E0-8E7D-A96E51391AE7}" type="slidenum">
              <a:rPr lang="en-GB" smtClean="0"/>
              <a:t>‹#›</a:t>
            </a:fld>
            <a:endParaRPr lang="en-GB" dirty="0"/>
          </a:p>
        </p:txBody>
      </p:sp>
    </p:spTree>
    <p:extLst>
      <p:ext uri="{BB962C8B-B14F-4D97-AF65-F5344CB8AC3E}">
        <p14:creationId xmlns:p14="http://schemas.microsoft.com/office/powerpoint/2010/main" val="28468991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CAcQjRw&amp;url=http://www.verulamschool.co.uk/uncategorized/effective-revision/&amp;ei=SJWhVcbmDIjbUdP2o4AG&amp;bvm=bv.97653015,d.bGQ&amp;psig=AFQjCNGbCqeZdCYh0Zp-x1Y6SZ2VobWBfg&amp;ust=14367392435337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53" y="440668"/>
            <a:ext cx="7980891" cy="5976664"/>
          </a:xfrm>
        </p:spPr>
        <p:txBody>
          <a:bodyPr>
            <a:noAutofit/>
          </a:bodyPr>
          <a:lstStyle/>
          <a:p>
            <a:pPr algn="ctr"/>
            <a:r>
              <a:rPr lang="en-GB" sz="8000" dirty="0">
                <a:effectLst>
                  <a:outerShdw blurRad="38100" dist="38100" dir="2700000" algn="tl">
                    <a:srgbClr val="000000">
                      <a:alpha val="43137"/>
                    </a:srgbClr>
                  </a:outerShdw>
                </a:effectLst>
              </a:rPr>
              <a:t>Preparing for Examinations</a:t>
            </a:r>
            <a:r>
              <a:rPr lang="en-GB" sz="8000" dirty="0"/>
              <a:t/>
            </a:r>
            <a:br>
              <a:rPr lang="en-GB" sz="8000" dirty="0"/>
            </a:br>
            <a:r>
              <a:rPr lang="en-GB" sz="8000" dirty="0"/>
              <a:t/>
            </a:r>
            <a:br>
              <a:rPr lang="en-GB" sz="8000" dirty="0"/>
            </a:br>
            <a:r>
              <a:rPr lang="en-GB" sz="2400" dirty="0"/>
              <a:t>Revision guide for KS3 students and parents</a:t>
            </a:r>
            <a:endParaRPr lang="en-GB" sz="8000" dirty="0"/>
          </a:p>
        </p:txBody>
      </p:sp>
      <p:pic>
        <p:nvPicPr>
          <p:cNvPr id="4" name="Picture 3">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3" name="Rectangle 2"/>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498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2" name="Picture 1"/>
          <p:cNvPicPr>
            <a:picLocks noChangeAspect="1"/>
          </p:cNvPicPr>
          <p:nvPr/>
        </p:nvPicPr>
        <p:blipFill>
          <a:blip r:embed="rId3"/>
          <a:stretch>
            <a:fillRect/>
          </a:stretch>
        </p:blipFill>
        <p:spPr>
          <a:xfrm>
            <a:off x="669870" y="320168"/>
            <a:ext cx="3781399" cy="6087130"/>
          </a:xfrm>
          <a:prstGeom prst="rect">
            <a:avLst/>
          </a:prstGeom>
        </p:spPr>
      </p:pic>
      <p:pic>
        <p:nvPicPr>
          <p:cNvPr id="3" name="Picture 2"/>
          <p:cNvPicPr>
            <a:picLocks noChangeAspect="1"/>
          </p:cNvPicPr>
          <p:nvPr/>
        </p:nvPicPr>
        <p:blipFill>
          <a:blip r:embed="rId4"/>
          <a:stretch>
            <a:fillRect/>
          </a:stretch>
        </p:blipFill>
        <p:spPr>
          <a:xfrm>
            <a:off x="4270270" y="2727672"/>
            <a:ext cx="3830122" cy="3725664"/>
          </a:xfrm>
          <a:prstGeom prst="rect">
            <a:avLst/>
          </a:prstGeom>
        </p:spPr>
      </p:pic>
      <p:sp>
        <p:nvSpPr>
          <p:cNvPr id="4" name="Rounded Rectangle 3"/>
          <p:cNvSpPr/>
          <p:nvPr/>
        </p:nvSpPr>
        <p:spPr>
          <a:xfrm>
            <a:off x="574576" y="2708027"/>
            <a:ext cx="7597824" cy="3725664"/>
          </a:xfrm>
          <a:prstGeom prst="roundRect">
            <a:avLst>
              <a:gd name="adj" fmla="val 469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61330" y="1194321"/>
            <a:ext cx="3284984"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b="1" u="sng" dirty="0" smtClean="0"/>
              <a:t>Activity</a:t>
            </a:r>
          </a:p>
          <a:p>
            <a:endParaRPr lang="en-GB" b="1" u="sng" dirty="0"/>
          </a:p>
          <a:p>
            <a:r>
              <a:rPr lang="en-GB" dirty="0" smtClean="0"/>
              <a:t>How many of these do you think you are able tick off?</a:t>
            </a:r>
            <a:endParaRPr lang="en-GB" dirty="0"/>
          </a:p>
        </p:txBody>
      </p:sp>
    </p:spTree>
    <p:extLst>
      <p:ext uri="{BB962C8B-B14F-4D97-AF65-F5344CB8AC3E}">
        <p14:creationId xmlns:p14="http://schemas.microsoft.com/office/powerpoint/2010/main" val="288604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014" y="447644"/>
            <a:ext cx="7792455" cy="584775"/>
          </a:xfrm>
          <a:prstGeom prst="rect">
            <a:avLst/>
          </a:prstGeom>
        </p:spPr>
        <p:txBody>
          <a:bodyPr wrap="square">
            <a:spAutoFit/>
          </a:bodyPr>
          <a:lstStyle/>
          <a:p>
            <a:pPr algn="ctr"/>
            <a:r>
              <a:rPr lang="en-GB" sz="3200" dirty="0">
                <a:effectLst>
                  <a:outerShdw blurRad="38100" dist="38100" dir="2700000" algn="tl">
                    <a:srgbClr val="000000">
                      <a:alpha val="43137"/>
                    </a:srgbClr>
                  </a:outerShdw>
                </a:effectLst>
              </a:rPr>
              <a:t>Which Revision Strategies Should I Try?</a:t>
            </a:r>
          </a:p>
        </p:txBody>
      </p:sp>
      <p:sp>
        <p:nvSpPr>
          <p:cNvPr id="7" name="TextBox 6"/>
          <p:cNvSpPr txBox="1"/>
          <p:nvPr/>
        </p:nvSpPr>
        <p:spPr>
          <a:xfrm>
            <a:off x="1175770" y="1449005"/>
            <a:ext cx="6840760" cy="2677656"/>
          </a:xfrm>
          <a:prstGeom prst="rect">
            <a:avLst/>
          </a:prstGeom>
          <a:noFill/>
        </p:spPr>
        <p:txBody>
          <a:bodyPr wrap="square" rtlCol="0">
            <a:spAutoFit/>
          </a:bodyPr>
          <a:lstStyle/>
          <a:p>
            <a:r>
              <a:rPr lang="en-GB" sz="2400" dirty="0"/>
              <a:t>Over the next few slides we will look at some different techniques and strategies to help you remember your subject content.</a:t>
            </a:r>
          </a:p>
          <a:p>
            <a:endParaRPr lang="en-GB" sz="2400" dirty="0"/>
          </a:p>
          <a:p>
            <a:r>
              <a:rPr lang="en-GB" sz="2400" dirty="0"/>
              <a:t>They won’t all work for everyone, so you need to try them out and see which ones work best for you. </a:t>
            </a:r>
          </a:p>
          <a:p>
            <a:endParaRPr lang="en-GB" sz="2400" dirty="0"/>
          </a:p>
        </p:txBody>
      </p:sp>
      <p:sp>
        <p:nvSpPr>
          <p:cNvPr id="8" name="Rectangle 7"/>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3" name="TextBox 2"/>
          <p:cNvSpPr txBox="1"/>
          <p:nvPr/>
        </p:nvSpPr>
        <p:spPr>
          <a:xfrm>
            <a:off x="1259631" y="3987385"/>
            <a:ext cx="6480721"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a:t>In general, evidence tells us that more active revision- writing notes, mind maps, and practicing answers to questions for example- is more effective, and helps us remember and learn things far better than simply reading through books or watching videos.</a:t>
            </a:r>
          </a:p>
        </p:txBody>
      </p:sp>
    </p:spTree>
    <p:extLst>
      <p:ext uri="{BB962C8B-B14F-4D97-AF65-F5344CB8AC3E}">
        <p14:creationId xmlns:p14="http://schemas.microsoft.com/office/powerpoint/2010/main" val="115338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6509"/>
            <a:ext cx="7886700" cy="543594"/>
          </a:xfrm>
        </p:spPr>
        <p:txBody>
          <a:bodyPr>
            <a:normAutofit fontScale="90000"/>
          </a:bodyPr>
          <a:lstStyle/>
          <a:p>
            <a:r>
              <a:rPr lang="en-GB" dirty="0">
                <a:effectLst>
                  <a:outerShdw blurRad="38100" dist="38100" dir="2700000" algn="tl">
                    <a:srgbClr val="000000">
                      <a:alpha val="43137"/>
                    </a:srgbClr>
                  </a:outerShdw>
                </a:effectLst>
              </a:rPr>
              <a:t>1 – Making Notes (Post-its, Flash </a:t>
            </a:r>
            <a:r>
              <a:rPr lang="en-GB" dirty="0" smtClean="0">
                <a:effectLst>
                  <a:outerShdw blurRad="38100" dist="38100" dir="2700000" algn="tl">
                    <a:srgbClr val="000000">
                      <a:alpha val="43137"/>
                    </a:srgbClr>
                  </a:outerShdw>
                </a:effectLst>
              </a:rPr>
              <a:t>cards)</a:t>
            </a:r>
            <a:endParaRPr lang="en-GB" dirty="0">
              <a:effectLst>
                <a:outerShdw blurRad="38100" dist="38100" dir="2700000" algn="tl">
                  <a:srgbClr val="000000">
                    <a:alpha val="43137"/>
                  </a:srgbClr>
                </a:outerShdw>
              </a:effectLst>
            </a:endParaRP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14" name="TextBox 13"/>
          <p:cNvSpPr txBox="1"/>
          <p:nvPr/>
        </p:nvSpPr>
        <p:spPr>
          <a:xfrm>
            <a:off x="1187624" y="1761784"/>
            <a:ext cx="6840760" cy="1938992"/>
          </a:xfrm>
          <a:prstGeom prst="rect">
            <a:avLst/>
          </a:prstGeom>
          <a:noFill/>
        </p:spPr>
        <p:txBody>
          <a:bodyPr wrap="square" rtlCol="0">
            <a:spAutoFit/>
          </a:bodyPr>
          <a:lstStyle/>
          <a:p>
            <a:r>
              <a:rPr lang="en-GB" sz="2400" dirty="0"/>
              <a:t>The general idea here is to reduce the amount of information you have to look through</a:t>
            </a:r>
          </a:p>
          <a:p>
            <a:endParaRPr lang="en-GB" sz="2400" dirty="0"/>
          </a:p>
          <a:p>
            <a:r>
              <a:rPr lang="en-GB" sz="2400" dirty="0"/>
              <a:t>Condense everything from your textbooks and exercise books into the main ideas and facts</a:t>
            </a:r>
          </a:p>
        </p:txBody>
      </p:sp>
      <p:pic>
        <p:nvPicPr>
          <p:cNvPr id="15" name="Picture 2" descr="http://computaconnect.typepad.com/.a/6a00e54f843d228833011168f1f5cc970c-800w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904418"/>
            <a:ext cx="7221974" cy="223224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7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05" y="244601"/>
            <a:ext cx="7886700" cy="543594"/>
          </a:xfrm>
        </p:spPr>
        <p:txBody>
          <a:bodyPr>
            <a:normAutofit fontScale="90000"/>
          </a:bodyPr>
          <a:lstStyle/>
          <a:p>
            <a:r>
              <a:rPr lang="en-GB" dirty="0">
                <a:effectLst>
                  <a:outerShdw blurRad="38100" dist="38100" dir="2700000" algn="tl">
                    <a:srgbClr val="000000">
                      <a:alpha val="43137"/>
                    </a:srgbClr>
                  </a:outerShdw>
                </a:effectLst>
              </a:rPr>
              <a:t>1 – (continued) Post-it Notes </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7" name="Picture 6"/>
          <p:cNvPicPr>
            <a:picLocks noChangeAspect="1"/>
          </p:cNvPicPr>
          <p:nvPr/>
        </p:nvPicPr>
        <p:blipFill>
          <a:blip r:embed="rId4"/>
          <a:stretch>
            <a:fillRect/>
          </a:stretch>
        </p:blipFill>
        <p:spPr>
          <a:xfrm>
            <a:off x="344571" y="1052736"/>
            <a:ext cx="5797623" cy="3480580"/>
          </a:xfrm>
          <a:prstGeom prst="rect">
            <a:avLst/>
          </a:prstGeom>
        </p:spPr>
      </p:pic>
      <p:pic>
        <p:nvPicPr>
          <p:cNvPr id="8" name="Picture 7"/>
          <p:cNvPicPr>
            <a:picLocks noChangeAspect="1"/>
          </p:cNvPicPr>
          <p:nvPr/>
        </p:nvPicPr>
        <p:blipFill>
          <a:blip r:embed="rId5"/>
          <a:stretch>
            <a:fillRect/>
          </a:stretch>
        </p:blipFill>
        <p:spPr>
          <a:xfrm>
            <a:off x="3509248" y="4149427"/>
            <a:ext cx="5257800" cy="2447925"/>
          </a:xfrm>
          <a:prstGeom prst="rect">
            <a:avLst/>
          </a:prstGeom>
        </p:spPr>
      </p:pic>
    </p:spTree>
    <p:extLst>
      <p:ext uri="{BB962C8B-B14F-4D97-AF65-F5344CB8AC3E}">
        <p14:creationId xmlns:p14="http://schemas.microsoft.com/office/powerpoint/2010/main" val="245879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05" y="244601"/>
            <a:ext cx="7886700" cy="543594"/>
          </a:xfrm>
        </p:spPr>
        <p:txBody>
          <a:bodyPr>
            <a:normAutofit fontScale="90000"/>
          </a:bodyPr>
          <a:lstStyle/>
          <a:p>
            <a:r>
              <a:rPr lang="en-GB" dirty="0">
                <a:effectLst>
                  <a:outerShdw blurRad="38100" dist="38100" dir="2700000" algn="tl">
                    <a:srgbClr val="000000">
                      <a:alpha val="43137"/>
                    </a:srgbClr>
                  </a:outerShdw>
                </a:effectLst>
              </a:rPr>
              <a:t>1 – (continued) Index/Flash Cards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3" name="Picture 2"/>
          <p:cNvPicPr>
            <a:picLocks noChangeAspect="1"/>
          </p:cNvPicPr>
          <p:nvPr/>
        </p:nvPicPr>
        <p:blipFill>
          <a:blip r:embed="rId4"/>
          <a:stretch>
            <a:fillRect/>
          </a:stretch>
        </p:blipFill>
        <p:spPr>
          <a:xfrm>
            <a:off x="1638058" y="724652"/>
            <a:ext cx="5238198" cy="1924031"/>
          </a:xfrm>
          <a:prstGeom prst="rect">
            <a:avLst/>
          </a:prstGeom>
          <a:ln>
            <a:solidFill>
              <a:srgbClr val="C00000"/>
            </a:solidFill>
          </a:ln>
        </p:spPr>
      </p:pic>
      <p:pic>
        <p:nvPicPr>
          <p:cNvPr id="4" name="Picture 3"/>
          <p:cNvPicPr>
            <a:picLocks noChangeAspect="1"/>
          </p:cNvPicPr>
          <p:nvPr/>
        </p:nvPicPr>
        <p:blipFill>
          <a:blip r:embed="rId5"/>
          <a:stretch>
            <a:fillRect/>
          </a:stretch>
        </p:blipFill>
        <p:spPr>
          <a:xfrm>
            <a:off x="1475656" y="2647899"/>
            <a:ext cx="5676900" cy="3714750"/>
          </a:xfrm>
          <a:prstGeom prst="rect">
            <a:avLst/>
          </a:prstGeom>
          <a:ln>
            <a:solidFill>
              <a:srgbClr val="C00000"/>
            </a:solidFill>
          </a:ln>
        </p:spPr>
      </p:pic>
    </p:spTree>
    <p:extLst>
      <p:ext uri="{BB962C8B-B14F-4D97-AF65-F5344CB8AC3E}">
        <p14:creationId xmlns:p14="http://schemas.microsoft.com/office/powerpoint/2010/main" val="245040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05" y="244601"/>
            <a:ext cx="7886700" cy="543594"/>
          </a:xfrm>
        </p:spPr>
        <p:txBody>
          <a:bodyPr>
            <a:normAutofit fontScale="90000"/>
          </a:bodyPr>
          <a:lstStyle/>
          <a:p>
            <a:r>
              <a:rPr lang="en-GB" dirty="0">
                <a:effectLst>
                  <a:outerShdw blurRad="38100" dist="38100" dir="2700000" algn="tl">
                    <a:srgbClr val="000000">
                      <a:alpha val="43137"/>
                    </a:srgbClr>
                  </a:outerShdw>
                </a:effectLst>
              </a:rPr>
              <a:t>1 – (continued) Index/Flash Cards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7" name="TextBox 6"/>
          <p:cNvSpPr txBox="1"/>
          <p:nvPr/>
        </p:nvSpPr>
        <p:spPr>
          <a:xfrm>
            <a:off x="1187145" y="916163"/>
            <a:ext cx="6840760" cy="5262979"/>
          </a:xfrm>
          <a:prstGeom prst="rect">
            <a:avLst/>
          </a:prstGeom>
          <a:noFill/>
        </p:spPr>
        <p:txBody>
          <a:bodyPr wrap="square" rtlCol="0">
            <a:spAutoFit/>
          </a:bodyPr>
          <a:lstStyle/>
          <a:p>
            <a:r>
              <a:rPr lang="en-GB" sz="2400" dirty="0"/>
              <a:t>Try using colour and highlighting, even small pictures to make your cards or post-its more interesting. Collate them into a poster on a given subject or topic</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Read them, cover them over and see if you can remember the information. Do it several times, spread out over a period of time to help it remain in your memory.</a:t>
            </a:r>
          </a:p>
        </p:txBody>
      </p:sp>
      <p:pic>
        <p:nvPicPr>
          <p:cNvPr id="3" name="Picture 2"/>
          <p:cNvPicPr>
            <a:picLocks noChangeAspect="1"/>
          </p:cNvPicPr>
          <p:nvPr/>
        </p:nvPicPr>
        <p:blipFill>
          <a:blip r:embed="rId4"/>
          <a:stretch>
            <a:fillRect/>
          </a:stretch>
        </p:blipFill>
        <p:spPr>
          <a:xfrm>
            <a:off x="2627784" y="2132856"/>
            <a:ext cx="3344217" cy="2306357"/>
          </a:xfrm>
          <a:prstGeom prst="rect">
            <a:avLst/>
          </a:prstGeom>
        </p:spPr>
      </p:pic>
    </p:spTree>
    <p:extLst>
      <p:ext uri="{BB962C8B-B14F-4D97-AF65-F5344CB8AC3E}">
        <p14:creationId xmlns:p14="http://schemas.microsoft.com/office/powerpoint/2010/main" val="177129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11" y="300523"/>
            <a:ext cx="7886700" cy="543594"/>
          </a:xfrm>
        </p:spPr>
        <p:txBody>
          <a:bodyPr>
            <a:normAutofit fontScale="90000"/>
          </a:bodyPr>
          <a:lstStyle/>
          <a:p>
            <a:r>
              <a:rPr lang="en-GB" dirty="0" smtClean="0">
                <a:effectLst>
                  <a:outerShdw blurRad="38100" dist="38100" dir="2700000" algn="tl">
                    <a:srgbClr val="000000">
                      <a:alpha val="43137"/>
                    </a:srgbClr>
                  </a:outerShdw>
                </a:effectLst>
              </a:rPr>
              <a:t>Activity: Index/Flash </a:t>
            </a:r>
            <a:r>
              <a:rPr lang="en-GB" dirty="0">
                <a:effectLst>
                  <a:outerShdw blurRad="38100" dist="38100" dir="2700000" algn="tl">
                    <a:srgbClr val="000000">
                      <a:alpha val="43137"/>
                    </a:srgbClr>
                  </a:outerShdw>
                </a:effectLst>
              </a:rPr>
              <a:t>Cards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4" name="TextBox 3"/>
          <p:cNvSpPr txBox="1"/>
          <p:nvPr/>
        </p:nvSpPr>
        <p:spPr>
          <a:xfrm>
            <a:off x="466306" y="984885"/>
            <a:ext cx="6984776"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400" dirty="0" smtClean="0"/>
              <a:t>-    Take a plain piece of A4. </a:t>
            </a:r>
          </a:p>
          <a:p>
            <a:r>
              <a:rPr lang="en-GB" sz="2400" dirty="0" smtClean="0"/>
              <a:t>-    Split the page up into smaller squares/rectangles</a:t>
            </a:r>
          </a:p>
          <a:p>
            <a:pPr marL="285750" indent="-285750">
              <a:buFontTx/>
              <a:buChar char="-"/>
            </a:pPr>
            <a:r>
              <a:rPr lang="en-GB" sz="2400" dirty="0" smtClean="0"/>
              <a:t> Pick a subject and write down as many facts, which  you think you will need to remember for the exam, as you can.</a:t>
            </a:r>
          </a:p>
          <a:p>
            <a:pPr marL="285750" indent="-285750">
              <a:buFontTx/>
              <a:buChar char="-"/>
            </a:pPr>
            <a:r>
              <a:rPr lang="en-GB" sz="2400" dirty="0" smtClean="0"/>
              <a:t> You can do this in pairs or as a whole class</a:t>
            </a:r>
            <a:endParaRPr lang="en-GB" sz="2400" dirty="0"/>
          </a:p>
        </p:txBody>
      </p:sp>
      <p:pic>
        <p:nvPicPr>
          <p:cNvPr id="3" name="Picture 2"/>
          <p:cNvPicPr>
            <a:picLocks noChangeAspect="1"/>
          </p:cNvPicPr>
          <p:nvPr/>
        </p:nvPicPr>
        <p:blipFill>
          <a:blip r:embed="rId4"/>
          <a:stretch>
            <a:fillRect/>
          </a:stretch>
        </p:blipFill>
        <p:spPr>
          <a:xfrm>
            <a:off x="1547664" y="3645024"/>
            <a:ext cx="5528096" cy="2468264"/>
          </a:xfrm>
          <a:prstGeom prst="rect">
            <a:avLst/>
          </a:prstGeom>
        </p:spPr>
      </p:pic>
    </p:spTree>
    <p:extLst>
      <p:ext uri="{BB962C8B-B14F-4D97-AF65-F5344CB8AC3E}">
        <p14:creationId xmlns:p14="http://schemas.microsoft.com/office/powerpoint/2010/main" val="239377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9" name="TextBox 8"/>
          <p:cNvSpPr txBox="1"/>
          <p:nvPr/>
        </p:nvSpPr>
        <p:spPr>
          <a:xfrm>
            <a:off x="1187624" y="1761784"/>
            <a:ext cx="6840760" cy="2308324"/>
          </a:xfrm>
          <a:prstGeom prst="rect">
            <a:avLst/>
          </a:prstGeom>
          <a:noFill/>
        </p:spPr>
        <p:txBody>
          <a:bodyPr wrap="square" rtlCol="0">
            <a:spAutoFit/>
          </a:bodyPr>
          <a:lstStyle/>
          <a:p>
            <a:r>
              <a:rPr lang="en-GB" sz="2400" dirty="0"/>
              <a:t>Mind maps can be a great way to display, and help you learn, lots of connected information. The allow for a lot of freedom in how you show things.</a:t>
            </a:r>
          </a:p>
          <a:p>
            <a:endParaRPr lang="en-GB" sz="2400" dirty="0"/>
          </a:p>
          <a:p>
            <a:r>
              <a:rPr lang="en-GB" sz="2400" dirty="0"/>
              <a:t>There are a few different types and ideas to help you…</a:t>
            </a:r>
          </a:p>
        </p:txBody>
      </p:sp>
    </p:spTree>
    <p:extLst>
      <p:ext uri="{BB962C8B-B14F-4D97-AF65-F5344CB8AC3E}">
        <p14:creationId xmlns:p14="http://schemas.microsoft.com/office/powerpoint/2010/main" val="216576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 (continued)</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5" name="Picture 4"/>
          <p:cNvPicPr>
            <a:picLocks noChangeAspect="1"/>
          </p:cNvPicPr>
          <p:nvPr/>
        </p:nvPicPr>
        <p:blipFill>
          <a:blip r:embed="rId4"/>
          <a:stretch>
            <a:fillRect/>
          </a:stretch>
        </p:blipFill>
        <p:spPr>
          <a:xfrm>
            <a:off x="323528" y="1484784"/>
            <a:ext cx="8191822" cy="3402578"/>
          </a:xfrm>
          <a:prstGeom prst="rect">
            <a:avLst/>
          </a:prstGeom>
        </p:spPr>
      </p:pic>
    </p:spTree>
    <p:extLst>
      <p:ext uri="{BB962C8B-B14F-4D97-AF65-F5344CB8AC3E}">
        <p14:creationId xmlns:p14="http://schemas.microsoft.com/office/powerpoint/2010/main" val="211483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 (continued)</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3" name="Picture 2"/>
          <p:cNvPicPr>
            <a:picLocks noChangeAspect="1"/>
          </p:cNvPicPr>
          <p:nvPr/>
        </p:nvPicPr>
        <p:blipFill>
          <a:blip r:embed="rId4"/>
          <a:stretch>
            <a:fillRect/>
          </a:stretch>
        </p:blipFill>
        <p:spPr>
          <a:xfrm>
            <a:off x="323527" y="1556792"/>
            <a:ext cx="8461919" cy="2732744"/>
          </a:xfrm>
          <a:prstGeom prst="rect">
            <a:avLst/>
          </a:prstGeom>
        </p:spPr>
      </p:pic>
    </p:spTree>
    <p:extLst>
      <p:ext uri="{BB962C8B-B14F-4D97-AF65-F5344CB8AC3E}">
        <p14:creationId xmlns:p14="http://schemas.microsoft.com/office/powerpoint/2010/main" val="291237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Like it or not…</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p:txBody>
          <a:bodyPr>
            <a:normAutofit lnSpcReduction="10000"/>
          </a:bodyPr>
          <a:lstStyle/>
          <a:p>
            <a:r>
              <a:rPr lang="en-GB" altLang="en-US" sz="2800" dirty="0"/>
              <a:t>Revision matters</a:t>
            </a:r>
          </a:p>
          <a:p>
            <a:r>
              <a:rPr lang="en-GB" altLang="en-US" sz="2800" dirty="0"/>
              <a:t>Exams matter</a:t>
            </a:r>
          </a:p>
          <a:p>
            <a:r>
              <a:rPr lang="en-GB" altLang="en-US" sz="2800" dirty="0"/>
              <a:t>Results </a:t>
            </a:r>
            <a:r>
              <a:rPr lang="en-GB" altLang="en-US" sz="2800" dirty="0" smtClean="0"/>
              <a:t>matter</a:t>
            </a:r>
          </a:p>
          <a:p>
            <a:r>
              <a:rPr lang="en-GB" altLang="en-US" sz="2800" dirty="0" smtClean="0"/>
              <a:t>You may even come to love tests!!!</a:t>
            </a:r>
          </a:p>
          <a:p>
            <a:pPr marL="0" indent="0">
              <a:buNone/>
            </a:pPr>
            <a:r>
              <a:rPr lang="en-GB" altLang="en-US" sz="2000" b="1" dirty="0" smtClean="0"/>
              <a:t>Test are actually great way of finding out exactly what we know and don’t know, so we can go back and learn topics we are missing</a:t>
            </a:r>
          </a:p>
          <a:p>
            <a:pPr marL="0" indent="0">
              <a:buNone/>
            </a:pPr>
            <a:endParaRPr lang="en-GB" altLang="en-US" sz="2000" b="1" dirty="0"/>
          </a:p>
          <a:p>
            <a:pPr marL="0" indent="0">
              <a:buNone/>
            </a:pPr>
            <a:r>
              <a:rPr lang="en-GB" altLang="en-US" sz="2000" b="1" dirty="0" smtClean="0"/>
              <a:t>GCSE may seem a long way off but it’s during KS3 that you can start to develop the revision skills you need for success in these exams.</a:t>
            </a:r>
          </a:p>
          <a:p>
            <a:pPr marL="0" indent="0">
              <a:buNone/>
            </a:pPr>
            <a:endParaRPr lang="en-GB" altLang="en-US" sz="2000" b="1" dirty="0" smtClean="0"/>
          </a:p>
          <a:p>
            <a:pPr marL="0" indent="0">
              <a:buNone/>
            </a:pPr>
            <a:r>
              <a:rPr lang="en-GB" altLang="en-US" sz="2000" b="1" dirty="0" smtClean="0"/>
              <a:t>GCSEs are mainly assessed by an exam so the more practice the better!!</a:t>
            </a:r>
            <a:endParaRPr lang="en-GB" altLang="en-US" sz="2000" b="1" dirty="0"/>
          </a:p>
          <a:p>
            <a:pPr marL="0" indent="0">
              <a:buNone/>
            </a:pPr>
            <a:endParaRPr lang="en-GB" sz="2000" dirty="0" smtClean="0"/>
          </a:p>
          <a:p>
            <a:endParaRPr lang="en-GB" sz="2000" dirty="0"/>
          </a:p>
          <a:p>
            <a:endParaRPr lang="en-GB" sz="2000" dirty="0"/>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78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 (continued)</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4" name="Picture 3"/>
          <p:cNvPicPr>
            <a:picLocks noChangeAspect="1"/>
          </p:cNvPicPr>
          <p:nvPr/>
        </p:nvPicPr>
        <p:blipFill>
          <a:blip r:embed="rId4"/>
          <a:stretch>
            <a:fillRect/>
          </a:stretch>
        </p:blipFill>
        <p:spPr>
          <a:xfrm>
            <a:off x="323528" y="1484784"/>
            <a:ext cx="8461919" cy="3975796"/>
          </a:xfrm>
          <a:prstGeom prst="rect">
            <a:avLst/>
          </a:prstGeom>
        </p:spPr>
      </p:pic>
    </p:spTree>
    <p:extLst>
      <p:ext uri="{BB962C8B-B14F-4D97-AF65-F5344CB8AC3E}">
        <p14:creationId xmlns:p14="http://schemas.microsoft.com/office/powerpoint/2010/main" val="185533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 (continued)</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6" name="TextBox 5"/>
          <p:cNvSpPr txBox="1"/>
          <p:nvPr/>
        </p:nvSpPr>
        <p:spPr>
          <a:xfrm>
            <a:off x="1187624" y="1761784"/>
            <a:ext cx="6840760" cy="3046988"/>
          </a:xfrm>
          <a:prstGeom prst="rect">
            <a:avLst/>
          </a:prstGeom>
          <a:noFill/>
        </p:spPr>
        <p:txBody>
          <a:bodyPr wrap="square" rtlCol="0">
            <a:spAutoFit/>
          </a:bodyPr>
          <a:lstStyle/>
          <a:p>
            <a:r>
              <a:rPr lang="en-GB" sz="2400" dirty="0"/>
              <a:t>You want to make your mind map as stimulating for you brain as possible. This will you remember the contents!</a:t>
            </a:r>
          </a:p>
          <a:p>
            <a:endParaRPr lang="en-GB" sz="2400" dirty="0"/>
          </a:p>
          <a:p>
            <a:pPr marL="342900" indent="-342900">
              <a:buFontTx/>
              <a:buChar char="-"/>
            </a:pPr>
            <a:r>
              <a:rPr lang="en-GB" sz="2400" dirty="0"/>
              <a:t>Use wavy lines and arrows rather that straight ones</a:t>
            </a:r>
          </a:p>
          <a:p>
            <a:pPr marL="342900" indent="-342900">
              <a:buFontTx/>
              <a:buChar char="-"/>
            </a:pPr>
            <a:r>
              <a:rPr lang="en-GB" sz="2400" dirty="0"/>
              <a:t>Use colour, and even pictures if you can. At least have once central image to help you.</a:t>
            </a:r>
          </a:p>
        </p:txBody>
      </p:sp>
    </p:spTree>
    <p:extLst>
      <p:ext uri="{BB962C8B-B14F-4D97-AF65-F5344CB8AC3E}">
        <p14:creationId xmlns:p14="http://schemas.microsoft.com/office/powerpoint/2010/main" val="288728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2 – Mind Maps (continued)</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725289" y="-277016"/>
            <a:ext cx="5621415" cy="799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96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smtClean="0">
                <a:effectLst>
                  <a:outerShdw blurRad="38100" dist="38100" dir="2700000" algn="tl">
                    <a:srgbClr val="000000">
                      <a:alpha val="43137"/>
                    </a:srgbClr>
                  </a:outerShdw>
                </a:effectLst>
              </a:rPr>
              <a:t>Activity – Mind Maps</a:t>
            </a:r>
            <a:endParaRPr lang="en-GB" dirty="0">
              <a:effectLst>
                <a:outerShdw blurRad="38100" dist="38100" dir="2700000" algn="tl">
                  <a:srgbClr val="000000">
                    <a:alpha val="43137"/>
                  </a:srgbClr>
                </a:outerShdw>
              </a:effectLst>
            </a:endParaRP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3" name="TextBox 2"/>
          <p:cNvSpPr txBox="1"/>
          <p:nvPr/>
        </p:nvSpPr>
        <p:spPr>
          <a:xfrm>
            <a:off x="755576" y="1844824"/>
            <a:ext cx="7632848"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2400" dirty="0" smtClean="0">
                <a:latin typeface="+mj-lt"/>
              </a:rPr>
              <a:t>Work in pairs or as a class to build an example mind map for one your subjects.</a:t>
            </a:r>
          </a:p>
          <a:p>
            <a:endParaRPr lang="en-GB" sz="2400" dirty="0">
              <a:latin typeface="+mj-lt"/>
            </a:endParaRPr>
          </a:p>
          <a:p>
            <a:r>
              <a:rPr lang="en-GB" sz="2400" dirty="0" smtClean="0">
                <a:latin typeface="+mj-lt"/>
              </a:rPr>
              <a:t>Make it as interesting/colourful to look at as you can to help it be memorable</a:t>
            </a:r>
            <a:endParaRPr lang="en-GB" sz="2400" dirty="0">
              <a:latin typeface="+mj-lt"/>
            </a:endParaRPr>
          </a:p>
        </p:txBody>
      </p:sp>
    </p:spTree>
    <p:extLst>
      <p:ext uri="{BB962C8B-B14F-4D97-AF65-F5344CB8AC3E}">
        <p14:creationId xmlns:p14="http://schemas.microsoft.com/office/powerpoint/2010/main" val="86715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3 – Study Buddy / Study Group</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4" name="Picture 3"/>
          <p:cNvPicPr>
            <a:picLocks noChangeAspect="1"/>
          </p:cNvPicPr>
          <p:nvPr/>
        </p:nvPicPr>
        <p:blipFill rotWithShape="1">
          <a:blip r:embed="rId4"/>
          <a:srcRect l="398" t="1776" r="995" b="1776"/>
          <a:stretch/>
        </p:blipFill>
        <p:spPr>
          <a:xfrm>
            <a:off x="323528" y="2780928"/>
            <a:ext cx="8386814" cy="3456384"/>
          </a:xfrm>
          <a:prstGeom prst="roundRect">
            <a:avLst>
              <a:gd name="adj" fmla="val 21486"/>
            </a:avLst>
          </a:prstGeom>
          <a:solidFill>
            <a:srgbClr val="FFFFFF"/>
          </a:solidFill>
          <a:ln w="76200" cap="sq">
            <a:solidFill>
              <a:srgbClr val="B10F0F"/>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259632" y="1153985"/>
            <a:ext cx="6840760" cy="1200329"/>
          </a:xfrm>
          <a:prstGeom prst="rect">
            <a:avLst/>
          </a:prstGeom>
          <a:noFill/>
        </p:spPr>
        <p:txBody>
          <a:bodyPr wrap="square" rtlCol="0">
            <a:spAutoFit/>
          </a:bodyPr>
          <a:lstStyle/>
          <a:p>
            <a:r>
              <a:rPr lang="en-GB" sz="2400" dirty="0"/>
              <a:t>Whilst you can do great revision on your own, sometimes working together with friends can also really help!</a:t>
            </a:r>
          </a:p>
        </p:txBody>
      </p:sp>
      <p:sp>
        <p:nvSpPr>
          <p:cNvPr id="3" name="TextBox 2"/>
          <p:cNvSpPr txBox="1"/>
          <p:nvPr/>
        </p:nvSpPr>
        <p:spPr>
          <a:xfrm>
            <a:off x="3070014" y="2031148"/>
            <a:ext cx="561662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t>Why not arrange to revise with someone or a small group in the learning centre once a week?</a:t>
            </a:r>
            <a:endParaRPr lang="en-GB" dirty="0"/>
          </a:p>
        </p:txBody>
      </p:sp>
    </p:spTree>
    <p:extLst>
      <p:ext uri="{BB962C8B-B14F-4D97-AF65-F5344CB8AC3E}">
        <p14:creationId xmlns:p14="http://schemas.microsoft.com/office/powerpoint/2010/main" val="33615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4 – Practising Exam-style questions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3" name="Picture 2"/>
          <p:cNvPicPr>
            <a:picLocks noChangeAspect="1"/>
          </p:cNvPicPr>
          <p:nvPr/>
        </p:nvPicPr>
        <p:blipFill>
          <a:blip r:embed="rId4"/>
          <a:stretch>
            <a:fillRect/>
          </a:stretch>
        </p:blipFill>
        <p:spPr>
          <a:xfrm>
            <a:off x="371955" y="908721"/>
            <a:ext cx="4615407" cy="5681117"/>
          </a:xfrm>
          <a:prstGeom prst="roundRect">
            <a:avLst>
              <a:gd name="adj" fmla="val 16168"/>
            </a:avLst>
          </a:prstGeom>
          <a:solidFill>
            <a:srgbClr val="FFFFFF"/>
          </a:solidFill>
          <a:ln w="76200" cap="sq">
            <a:solidFill>
              <a:srgbClr val="B10F0F"/>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5" name="Straight Arrow Connector 4"/>
          <p:cNvCxnSpPr>
            <a:endCxn id="6" idx="1"/>
          </p:cNvCxnSpPr>
          <p:nvPr/>
        </p:nvCxnSpPr>
        <p:spPr>
          <a:xfrm flipV="1">
            <a:off x="4824687" y="3186988"/>
            <a:ext cx="486710" cy="4103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11397" y="2448324"/>
            <a:ext cx="2952328"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dirty="0" smtClean="0"/>
              <a:t>Teachers will also be able to recommend great website where you can practice questions interactively, </a:t>
            </a:r>
          </a:p>
          <a:p>
            <a:r>
              <a:rPr lang="en-GB" dirty="0" err="1" smtClean="0"/>
              <a:t>eg</a:t>
            </a:r>
            <a:r>
              <a:rPr lang="en-GB" dirty="0" smtClean="0"/>
              <a:t> </a:t>
            </a:r>
            <a:r>
              <a:rPr lang="en-GB" dirty="0" err="1" smtClean="0"/>
              <a:t>Kahoot</a:t>
            </a:r>
            <a:endParaRPr lang="en-GB" dirty="0" smtClean="0"/>
          </a:p>
        </p:txBody>
      </p:sp>
      <p:sp>
        <p:nvSpPr>
          <p:cNvPr id="7" name="TextBox 6"/>
          <p:cNvSpPr txBox="1"/>
          <p:nvPr/>
        </p:nvSpPr>
        <p:spPr>
          <a:xfrm>
            <a:off x="5251813" y="4238490"/>
            <a:ext cx="3384376" cy="203132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b="1" u="sng" dirty="0" smtClean="0"/>
              <a:t>Activity</a:t>
            </a:r>
            <a:endParaRPr lang="en-GB" b="1" u="sng" dirty="0"/>
          </a:p>
          <a:p>
            <a:endParaRPr lang="en-GB" dirty="0"/>
          </a:p>
          <a:p>
            <a:r>
              <a:rPr lang="en-GB" dirty="0"/>
              <a:t>What other websites can you think of that you can use to revise? Think across as many subjects as you can.</a:t>
            </a:r>
          </a:p>
          <a:p>
            <a:endParaRPr lang="en-GB" dirty="0"/>
          </a:p>
        </p:txBody>
      </p:sp>
    </p:spTree>
    <p:extLst>
      <p:ext uri="{BB962C8B-B14F-4D97-AF65-F5344CB8AC3E}">
        <p14:creationId xmlns:p14="http://schemas.microsoft.com/office/powerpoint/2010/main" val="125949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5 – Mnemonics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3" name="Picture 2"/>
          <p:cNvPicPr>
            <a:picLocks noChangeAspect="1"/>
          </p:cNvPicPr>
          <p:nvPr/>
        </p:nvPicPr>
        <p:blipFill>
          <a:blip r:embed="rId4"/>
          <a:stretch>
            <a:fillRect/>
          </a:stretch>
        </p:blipFill>
        <p:spPr>
          <a:xfrm>
            <a:off x="1547664" y="809044"/>
            <a:ext cx="5715917" cy="5732954"/>
          </a:xfrm>
          <a:prstGeom prst="roundRect">
            <a:avLst>
              <a:gd name="adj" fmla="val 10995"/>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727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6 – More creative ideas!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pic>
        <p:nvPicPr>
          <p:cNvPr id="4" name="Picture 3"/>
          <p:cNvPicPr>
            <a:picLocks noChangeAspect="1"/>
          </p:cNvPicPr>
          <p:nvPr/>
        </p:nvPicPr>
        <p:blipFill rotWithShape="1">
          <a:blip r:embed="rId4"/>
          <a:srcRect l="1141" t="2632" r="2022" b="6579"/>
          <a:stretch/>
        </p:blipFill>
        <p:spPr>
          <a:xfrm>
            <a:off x="1187625" y="1052736"/>
            <a:ext cx="6336704" cy="4968552"/>
          </a:xfrm>
          <a:prstGeom prst="roundRect">
            <a:avLst>
              <a:gd name="adj" fmla="val 2003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2563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7 – Work to a deadline!</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6" name="TextBox 5"/>
          <p:cNvSpPr txBox="1"/>
          <p:nvPr/>
        </p:nvSpPr>
        <p:spPr>
          <a:xfrm>
            <a:off x="1151619" y="1329719"/>
            <a:ext cx="6840760" cy="1200329"/>
          </a:xfrm>
          <a:prstGeom prst="rect">
            <a:avLst/>
          </a:prstGeom>
          <a:noFill/>
          <a:ln>
            <a:noFill/>
          </a:ln>
        </p:spPr>
        <p:txBody>
          <a:bodyPr wrap="square" rtlCol="0">
            <a:spAutoFit/>
          </a:bodyPr>
          <a:lstStyle/>
          <a:p>
            <a:r>
              <a:rPr lang="en-GB" sz="2400" dirty="0"/>
              <a:t>Get organised!</a:t>
            </a:r>
          </a:p>
          <a:p>
            <a:r>
              <a:rPr lang="en-GB" sz="2400" dirty="0"/>
              <a:t>KS3 examinations this year are in the week starting</a:t>
            </a:r>
          </a:p>
          <a:p>
            <a:r>
              <a:rPr lang="en-GB" sz="2400" dirty="0"/>
              <a:t>Monday 23</a:t>
            </a:r>
            <a:r>
              <a:rPr lang="en-GB" sz="2400" baseline="30000" dirty="0"/>
              <a:t>rd</a:t>
            </a:r>
            <a:r>
              <a:rPr lang="en-GB" sz="2400" dirty="0"/>
              <a:t> May</a:t>
            </a:r>
          </a:p>
        </p:txBody>
      </p:sp>
      <p:pic>
        <p:nvPicPr>
          <p:cNvPr id="3" name="Picture 2"/>
          <p:cNvPicPr>
            <a:picLocks noChangeAspect="1"/>
          </p:cNvPicPr>
          <p:nvPr/>
        </p:nvPicPr>
        <p:blipFill rotWithShape="1">
          <a:blip r:embed="rId4"/>
          <a:srcRect l="22731" b="9131"/>
          <a:stretch/>
        </p:blipFill>
        <p:spPr>
          <a:xfrm>
            <a:off x="6787204" y="2230966"/>
            <a:ext cx="1824937" cy="1440160"/>
          </a:xfrm>
          <a:prstGeom prst="rect">
            <a:avLst/>
          </a:prstGeom>
          <a:solidFill>
            <a:srgbClr val="FFFFFF">
              <a:shade val="85000"/>
            </a:srgbClr>
          </a:solidFill>
          <a:ln w="88900" cap="sq">
            <a:solidFill>
              <a:srgbClr val="B10F0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a:srcRect t="-7469"/>
          <a:stretch/>
        </p:blipFill>
        <p:spPr>
          <a:xfrm>
            <a:off x="598598" y="2951045"/>
            <a:ext cx="6188606" cy="2605743"/>
          </a:xfrm>
          <a:prstGeom prst="roundRect">
            <a:avLst>
              <a:gd name="adj" fmla="val 20901"/>
            </a:avLst>
          </a:prstGeom>
          <a:solidFill>
            <a:srgbClr val="FFFFFF"/>
          </a:solidFill>
          <a:ln w="76200" cap="sq">
            <a:solidFill>
              <a:srgbClr val="B10F0F"/>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0519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Final tips</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9" name="TextBox 8"/>
          <p:cNvSpPr txBox="1"/>
          <p:nvPr/>
        </p:nvSpPr>
        <p:spPr>
          <a:xfrm>
            <a:off x="971600" y="943219"/>
            <a:ext cx="6879202" cy="5632311"/>
          </a:xfrm>
          <a:prstGeom prst="rect">
            <a:avLst/>
          </a:prstGeom>
          <a:noFill/>
        </p:spPr>
        <p:txBody>
          <a:bodyPr vert="horz" wrap="square" rtlCol="0">
            <a:spAutoFit/>
          </a:bodyPr>
          <a:lstStyle/>
          <a:p>
            <a:pPr marL="342900" indent="-342900">
              <a:buFontTx/>
              <a:buChar char="-"/>
            </a:pPr>
            <a:r>
              <a:rPr lang="en-GB" altLang="en-US" sz="2000" dirty="0"/>
              <a:t>Don’t imagine that life will go on as ‘normal’ during important examinations. It won’t. This is an important time in your school year. </a:t>
            </a:r>
          </a:p>
          <a:p>
            <a:pPr marL="342900" indent="-342900">
              <a:buFontTx/>
              <a:buChar char="-"/>
            </a:pPr>
            <a:r>
              <a:rPr lang="en-GB" altLang="en-US" sz="2000" dirty="0"/>
              <a:t>You must be prepared to make some sacrifices to make sure that you do the very best that you can. However, also plan a timetable that allows you have time off.  Starting early is the key here. </a:t>
            </a:r>
          </a:p>
          <a:p>
            <a:pPr marL="342900" indent="-342900">
              <a:buFontTx/>
              <a:buChar char="-"/>
            </a:pPr>
            <a:r>
              <a:rPr lang="en-GB" altLang="en-US" sz="2000" dirty="0"/>
              <a:t>Don’t be negative about what you think you can achieve. Revising thoroughly and receiving the help and support of the people around you will make all the difference. So, don’t tell yourself you “can’t do it anyway” – that’s just opting out.</a:t>
            </a:r>
          </a:p>
          <a:p>
            <a:pPr marL="342900" indent="-342900">
              <a:buFontTx/>
              <a:buChar char="-"/>
            </a:pPr>
            <a:r>
              <a:rPr lang="en-GB" altLang="en-US" sz="2000" dirty="0"/>
              <a:t>Don’t think it will be enough simply to read through your notes. It won’t. Very few of us have a photographic memory. You will need to employ other techniques.</a:t>
            </a:r>
          </a:p>
          <a:p>
            <a:pPr marL="342900" indent="-342900">
              <a:buFontTx/>
              <a:buChar char="-"/>
            </a:pPr>
            <a:r>
              <a:rPr lang="en-GB" altLang="en-US" sz="2000" dirty="0"/>
              <a:t>Use all the ideas in this guide to find out what works well for you.  Enjoy using a variety of ways of revising to keep it more fun!</a:t>
            </a:r>
          </a:p>
          <a:p>
            <a:endParaRPr lang="en-US" altLang="en-US" sz="2000" dirty="0"/>
          </a:p>
        </p:txBody>
      </p:sp>
      <p:sp>
        <p:nvSpPr>
          <p:cNvPr id="3" name="TextBox 2"/>
          <p:cNvSpPr txBox="1"/>
          <p:nvPr/>
        </p:nvSpPr>
        <p:spPr>
          <a:xfrm>
            <a:off x="2843808" y="5990755"/>
            <a:ext cx="6041462"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altLang="en-US" sz="3200" dirty="0"/>
              <a:t>Fail to prepare then prepare to fail!</a:t>
            </a:r>
            <a:endParaRPr lang="en-US" altLang="en-US" sz="3200" dirty="0"/>
          </a:p>
        </p:txBody>
      </p:sp>
    </p:spTree>
    <p:extLst>
      <p:ext uri="{BB962C8B-B14F-4D97-AF65-F5344CB8AC3E}">
        <p14:creationId xmlns:p14="http://schemas.microsoft.com/office/powerpoint/2010/main" val="38767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The Basics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p:txBody>
          <a:bodyPr>
            <a:normAutofit/>
          </a:bodyPr>
          <a:lstStyle/>
          <a:p>
            <a:pPr marL="0" indent="0">
              <a:buNone/>
            </a:pPr>
            <a:r>
              <a:rPr lang="en-GB" altLang="en-US" sz="2000" dirty="0"/>
              <a:t>Throughout the year it is important to do the following. This will only help when it gets closer to examination time…</a:t>
            </a:r>
          </a:p>
          <a:p>
            <a:pPr marL="0" indent="0">
              <a:buNone/>
            </a:pPr>
            <a:endParaRPr lang="en-GB" altLang="en-US" sz="2000" dirty="0"/>
          </a:p>
          <a:p>
            <a:r>
              <a:rPr lang="en-GB" altLang="en-US" sz="2000" dirty="0"/>
              <a:t>Be on time for school, all lessons and </a:t>
            </a:r>
            <a:r>
              <a:rPr lang="en-GB" altLang="en-US" sz="2000" dirty="0" smtClean="0"/>
              <a:t>activities.</a:t>
            </a:r>
            <a:endParaRPr lang="en-GB" altLang="en-US" sz="2000" dirty="0"/>
          </a:p>
          <a:p>
            <a:r>
              <a:rPr lang="en-GB" altLang="en-US" sz="2000" dirty="0"/>
              <a:t>Be organised with books and homework.</a:t>
            </a:r>
          </a:p>
          <a:p>
            <a:r>
              <a:rPr lang="en-GB" altLang="en-US" sz="2000" dirty="0"/>
              <a:t>Listen in class and complete all your class and homework to the best of your ability.</a:t>
            </a:r>
          </a:p>
          <a:p>
            <a:r>
              <a:rPr lang="en-GB" altLang="en-US" sz="2000" dirty="0"/>
              <a:t>Ask for help if you are not sure about any of your work.</a:t>
            </a:r>
          </a:p>
          <a:p>
            <a:r>
              <a:rPr lang="en-GB" altLang="en-US" sz="2000" dirty="0" smtClean="0"/>
              <a:t>As far as possible copy </a:t>
            </a:r>
            <a:r>
              <a:rPr lang="en-GB" altLang="en-US" sz="2000" dirty="0"/>
              <a:t>up any notes </a:t>
            </a:r>
            <a:r>
              <a:rPr lang="en-GB" altLang="en-US" sz="2000" dirty="0" smtClean="0"/>
              <a:t>and attempt tasks when you have </a:t>
            </a:r>
            <a:r>
              <a:rPr lang="en-GB" altLang="en-US" sz="2000" dirty="0"/>
              <a:t>been absent – it’s bound to be in the exams!</a:t>
            </a:r>
          </a:p>
          <a:p>
            <a:endParaRPr lang="en-GB" sz="2000" dirty="0"/>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899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r>
              <a:rPr lang="en-GB" dirty="0">
                <a:effectLst>
                  <a:outerShdw blurRad="38100" dist="38100" dir="2700000" algn="tl">
                    <a:srgbClr val="000000">
                      <a:alpha val="43137"/>
                    </a:srgbClr>
                  </a:outerShdw>
                </a:effectLst>
              </a:rPr>
              <a:t>REMEMBER!</a:t>
            </a:r>
          </a:p>
        </p:txBody>
      </p:sp>
      <p:sp>
        <p:nvSpPr>
          <p:cNvPr id="11" name="Rectangle 10"/>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
        <p:nvSpPr>
          <p:cNvPr id="3" name="TextBox 2"/>
          <p:cNvSpPr txBox="1"/>
          <p:nvPr/>
        </p:nvSpPr>
        <p:spPr>
          <a:xfrm>
            <a:off x="2843808" y="5990755"/>
            <a:ext cx="6041462"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altLang="en-US" sz="3200" dirty="0"/>
              <a:t>Fail to prepare then prepare to fail!</a:t>
            </a:r>
            <a:endParaRPr lang="en-US" altLang="en-US" sz="3200" dirty="0"/>
          </a:p>
        </p:txBody>
      </p:sp>
      <p:sp>
        <p:nvSpPr>
          <p:cNvPr id="8" name="TextBox 7"/>
          <p:cNvSpPr txBox="1"/>
          <p:nvPr/>
        </p:nvSpPr>
        <p:spPr>
          <a:xfrm>
            <a:off x="1043608" y="1449005"/>
            <a:ext cx="6879202" cy="2369880"/>
          </a:xfrm>
          <a:prstGeom prst="rect">
            <a:avLst/>
          </a:prstGeom>
          <a:noFill/>
        </p:spPr>
        <p:txBody>
          <a:bodyPr vert="horz" wrap="square" rtlCol="0">
            <a:spAutoFit/>
          </a:bodyPr>
          <a:lstStyle/>
          <a:p>
            <a:pPr algn="ctr"/>
            <a:r>
              <a:rPr lang="en-GB" altLang="en-US" sz="3200" dirty="0"/>
              <a:t>Be positive</a:t>
            </a:r>
          </a:p>
          <a:p>
            <a:pPr algn="ctr"/>
            <a:r>
              <a:rPr lang="en-GB" altLang="en-US" sz="3200" dirty="0"/>
              <a:t>You can do it</a:t>
            </a:r>
          </a:p>
          <a:p>
            <a:pPr algn="ctr"/>
            <a:r>
              <a:rPr lang="en-GB" altLang="en-US" sz="3200" dirty="0"/>
              <a:t>Try to achieve your targets</a:t>
            </a:r>
          </a:p>
          <a:p>
            <a:pPr algn="ctr"/>
            <a:r>
              <a:rPr lang="en-GB" altLang="en-US" sz="3200" b="1" u="sng" dirty="0"/>
              <a:t>Take charge </a:t>
            </a:r>
            <a:r>
              <a:rPr lang="en-GB" altLang="en-US" sz="3200" dirty="0"/>
              <a:t>and be successful</a:t>
            </a:r>
          </a:p>
          <a:p>
            <a:endParaRPr lang="en-GB" sz="2000" dirty="0">
              <a:latin typeface="Calibri" panose="020F0502020204030204" pitchFamily="34" charset="0"/>
            </a:endParaRPr>
          </a:p>
        </p:txBody>
      </p:sp>
    </p:spTree>
    <p:extLst>
      <p:ext uri="{BB962C8B-B14F-4D97-AF65-F5344CB8AC3E}">
        <p14:creationId xmlns:p14="http://schemas.microsoft.com/office/powerpoint/2010/main" val="78364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General tips for any examination period</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p:txBody>
          <a:bodyPr>
            <a:normAutofit/>
          </a:bodyPr>
          <a:lstStyle/>
          <a:p>
            <a:r>
              <a:rPr lang="en-GB" sz="2400" dirty="0"/>
              <a:t>Start revision early – last minute cramming never works!</a:t>
            </a:r>
          </a:p>
          <a:p>
            <a:pPr lvl="1"/>
            <a:r>
              <a:rPr lang="en-GB" sz="2000" dirty="0"/>
              <a:t>All revision done throughout the year in KS3, whether it is for the end-of-year examinations or smaller class assessments, only makes life a bit easier when you get to GCSE</a:t>
            </a:r>
          </a:p>
          <a:p>
            <a:r>
              <a:rPr lang="en-GB" sz="2400" dirty="0"/>
              <a:t>Create a revision timetable</a:t>
            </a:r>
          </a:p>
          <a:p>
            <a:pPr lvl="1"/>
            <a:r>
              <a:rPr lang="en-GB" sz="2000" dirty="0"/>
              <a:t>On top of homework, students should spend a bit of time doing general revision. Create a timetable to balance your time.</a:t>
            </a:r>
          </a:p>
          <a:p>
            <a:r>
              <a:rPr lang="en-GB" sz="2400" dirty="0"/>
              <a:t>Revise with others as well as independently</a:t>
            </a:r>
          </a:p>
          <a:p>
            <a:pPr lvl="1"/>
            <a:r>
              <a:rPr lang="en-GB" sz="2000" dirty="0"/>
              <a:t>You may benefit from teaching others what you know or testing them on what they know. Having a small study group can also be a great way to come up with unique methods for remembering key ideas</a:t>
            </a:r>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6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General tips for examination success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a:xfrm>
            <a:off x="800823" y="1408794"/>
            <a:ext cx="7498080" cy="5135562"/>
          </a:xfrm>
        </p:spPr>
        <p:txBody>
          <a:bodyPr>
            <a:normAutofit/>
          </a:bodyPr>
          <a:lstStyle/>
          <a:p>
            <a:r>
              <a:rPr lang="en-GB" sz="2400" dirty="0"/>
              <a:t>Take regular breaks</a:t>
            </a:r>
          </a:p>
          <a:p>
            <a:pPr lvl="1"/>
            <a:r>
              <a:rPr lang="en-GB" sz="2000" dirty="0"/>
              <a:t>Revision is only effective when split up by breaks. Don’t overwork yourself and make sure you’re giving your brain some space to breathe. You’ll get distracted less and be able to focus for longer. Use these breaks to fit in any exercise or healthy eating, which will only improve the quality of your revision.</a:t>
            </a:r>
            <a:endParaRPr lang="en-GB" sz="1600" dirty="0"/>
          </a:p>
          <a:p>
            <a:r>
              <a:rPr lang="en-GB" sz="2400" dirty="0"/>
              <a:t>Move around </a:t>
            </a:r>
          </a:p>
          <a:p>
            <a:pPr lvl="1"/>
            <a:r>
              <a:rPr lang="en-GB" sz="2000" dirty="0"/>
              <a:t>A productive way to spend your study break. The benefits of exercise on revision include increased focus, improved memory and the chance to readdress any hard topics with a fresh mind. A simple walk around the block can be all it takes to improve your quality of learning.</a:t>
            </a:r>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482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General tips for examination success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a:xfrm>
            <a:off x="628650" y="1408794"/>
            <a:ext cx="7886700" cy="4768169"/>
          </a:xfrm>
        </p:spPr>
        <p:txBody>
          <a:bodyPr>
            <a:normAutofit/>
          </a:bodyPr>
          <a:lstStyle/>
          <a:p>
            <a:r>
              <a:rPr lang="en-GB" sz="2400" dirty="0"/>
              <a:t>Eat Healthily</a:t>
            </a:r>
          </a:p>
          <a:p>
            <a:pPr lvl="1"/>
            <a:r>
              <a:rPr lang="en-GB" sz="2000" dirty="0"/>
              <a:t>Choose healthy foods to eat during your study breaks. The quality of what you put in will dictate the quality you put out. Swapping crisps or chocolate for nuts or fruit will leave you feeling less lethargic in the afternoon and with more energy to learn. But do remember balance. You don’t have to cut out your favourite treats completely. Moderation is key.</a:t>
            </a:r>
          </a:p>
          <a:p>
            <a:r>
              <a:rPr lang="en-GB" sz="2400" dirty="0"/>
              <a:t>Sleep</a:t>
            </a:r>
          </a:p>
          <a:p>
            <a:pPr lvl="1"/>
            <a:r>
              <a:rPr lang="en-GB" sz="2000" dirty="0"/>
              <a:t>These revision tips won’t be effective unless you get sufficient sleep. Prioritise getting 7–9 hours a night. Sleep is a powerful tool for not only committing what you’ve learnt during the day to long-term memory, but it also improves your ability to learn again the following day. </a:t>
            </a:r>
          </a:p>
          <a:p>
            <a:pPr lvl="1"/>
            <a:r>
              <a:rPr lang="en-GB" sz="2000" dirty="0"/>
              <a:t>You’ll be better able to concentrate, and feel more motivated, after a good night’s rest</a:t>
            </a:r>
            <a:r>
              <a:rPr lang="en-GB" sz="2900" dirty="0"/>
              <a:t>.</a:t>
            </a:r>
            <a:endParaRPr lang="en-GB" sz="2300" dirty="0"/>
          </a:p>
        </p:txBody>
      </p:sp>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445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75" y="188640"/>
            <a:ext cx="7886700" cy="814722"/>
          </a:xfrm>
        </p:spPr>
        <p:txBody>
          <a:bodyPr>
            <a:normAutofit/>
          </a:bodyPr>
          <a:lstStyle/>
          <a:p>
            <a:r>
              <a:rPr lang="en-GB" sz="2400" b="1" u="sng" dirty="0" smtClean="0"/>
              <a:t>Activity: </a:t>
            </a:r>
            <a:r>
              <a:rPr lang="en-GB" sz="2400" b="1" dirty="0" smtClean="0"/>
              <a:t>Make a start on a revision timetable. </a:t>
            </a:r>
            <a:br>
              <a:rPr lang="en-GB" sz="2400" b="1" dirty="0" smtClean="0"/>
            </a:br>
            <a:endParaRPr lang="en-GB" sz="2400" b="1" dirty="0"/>
          </a:p>
        </p:txBody>
      </p:sp>
      <p:sp>
        <p:nvSpPr>
          <p:cNvPr id="3" name="Content Placeholder 2"/>
          <p:cNvSpPr>
            <a:spLocks noGrp="1"/>
          </p:cNvSpPr>
          <p:nvPr>
            <p:ph idx="1"/>
          </p:nvPr>
        </p:nvSpPr>
        <p:spPr>
          <a:xfrm>
            <a:off x="323528" y="592380"/>
            <a:ext cx="7886700" cy="3010574"/>
          </a:xfrm>
        </p:spPr>
        <p:style>
          <a:lnRef idx="1">
            <a:schemeClr val="accent6"/>
          </a:lnRef>
          <a:fillRef idx="3">
            <a:schemeClr val="accent6"/>
          </a:fillRef>
          <a:effectRef idx="2">
            <a:schemeClr val="accent6"/>
          </a:effectRef>
          <a:fontRef idx="minor">
            <a:schemeClr val="lt1"/>
          </a:fontRef>
        </p:style>
        <p:txBody>
          <a:bodyPr/>
          <a:lstStyle/>
          <a:p>
            <a:pPr marL="0" indent="0">
              <a:buNone/>
            </a:pPr>
            <a:r>
              <a:rPr lang="en-GB" dirty="0" smtClean="0"/>
              <a:t>Pick the template you would prefer, and start filling it in..</a:t>
            </a:r>
          </a:p>
          <a:p>
            <a:pPr marL="0" indent="0">
              <a:buNone/>
            </a:pPr>
            <a:r>
              <a:rPr lang="en-GB" b="1" dirty="0" smtClean="0"/>
              <a:t>Remember </a:t>
            </a:r>
          </a:p>
          <a:p>
            <a:pPr>
              <a:buFontTx/>
              <a:buChar char="-"/>
            </a:pPr>
            <a:r>
              <a:rPr lang="en-GB" dirty="0" smtClean="0"/>
              <a:t>Make the slots for each subject about 30 minutes</a:t>
            </a:r>
          </a:p>
          <a:p>
            <a:pPr>
              <a:buFontTx/>
              <a:buChar char="-"/>
            </a:pPr>
            <a:r>
              <a:rPr lang="en-GB" dirty="0" smtClean="0"/>
              <a:t>Make good use of mornings on the weekend – this is when we concentrate best</a:t>
            </a:r>
          </a:p>
          <a:p>
            <a:pPr>
              <a:buFontTx/>
              <a:buChar char="-"/>
            </a:pPr>
            <a:r>
              <a:rPr lang="en-GB" dirty="0" smtClean="0"/>
              <a:t>Include breaks and time for your hobbies/other interests</a:t>
            </a:r>
          </a:p>
          <a:p>
            <a:pPr>
              <a:buFontTx/>
              <a:buChar char="-"/>
            </a:pPr>
            <a:r>
              <a:rPr lang="en-GB" dirty="0" smtClean="0"/>
              <a:t>Think about a sensible bedtime!</a:t>
            </a:r>
          </a:p>
          <a:p>
            <a:pPr>
              <a:buFontTx/>
              <a:buChar char="-"/>
            </a:pPr>
            <a:r>
              <a:rPr lang="en-GB" dirty="0" smtClean="0"/>
              <a:t>Don’t panic if you fail to stick to the plan on the occasional day</a:t>
            </a:r>
          </a:p>
        </p:txBody>
      </p:sp>
      <p:pic>
        <p:nvPicPr>
          <p:cNvPr id="4" name="Picture 3"/>
          <p:cNvPicPr>
            <a:picLocks noChangeAspect="1"/>
          </p:cNvPicPr>
          <p:nvPr/>
        </p:nvPicPr>
        <p:blipFill>
          <a:blip r:embed="rId2"/>
          <a:stretch>
            <a:fillRect/>
          </a:stretch>
        </p:blipFill>
        <p:spPr>
          <a:xfrm>
            <a:off x="173006" y="3876975"/>
            <a:ext cx="4835050" cy="2741194"/>
          </a:xfrm>
          <a:prstGeom prst="rect">
            <a:avLst/>
          </a:prstGeom>
        </p:spPr>
      </p:pic>
      <p:pic>
        <p:nvPicPr>
          <p:cNvPr id="5" name="Picture 4"/>
          <p:cNvPicPr>
            <a:picLocks noChangeAspect="1"/>
          </p:cNvPicPr>
          <p:nvPr/>
        </p:nvPicPr>
        <p:blipFill>
          <a:blip r:embed="rId3"/>
          <a:stretch>
            <a:fillRect/>
          </a:stretch>
        </p:blipFill>
        <p:spPr>
          <a:xfrm>
            <a:off x="3491880" y="3861048"/>
            <a:ext cx="5436088" cy="2633921"/>
          </a:xfrm>
          <a:prstGeom prst="rect">
            <a:avLst/>
          </a:prstGeom>
        </p:spPr>
      </p:pic>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6FCE34-2F97-4562-A16D-E75660DED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04664"/>
            <a:ext cx="829071" cy="964592"/>
          </a:xfrm>
          <a:prstGeom prst="rect">
            <a:avLst/>
          </a:prstGeom>
        </p:spPr>
      </p:pic>
    </p:spTree>
    <p:extLst>
      <p:ext uri="{BB962C8B-B14F-4D97-AF65-F5344CB8AC3E}">
        <p14:creationId xmlns:p14="http://schemas.microsoft.com/office/powerpoint/2010/main" val="217579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a:p>
        </p:txBody>
      </p:sp>
      <p:pic>
        <p:nvPicPr>
          <p:cNvPr id="9" name="Picture 8"/>
          <p:cNvPicPr>
            <a:picLocks noChangeAspect="1"/>
          </p:cNvPicPr>
          <p:nvPr/>
        </p:nvPicPr>
        <p:blipFill>
          <a:blip r:embed="rId2"/>
          <a:stretch>
            <a:fillRect/>
          </a:stretch>
        </p:blipFill>
        <p:spPr>
          <a:xfrm>
            <a:off x="611560" y="332656"/>
            <a:ext cx="8116686" cy="6244284"/>
          </a:xfrm>
          <a:prstGeom prst="roundRect">
            <a:avLst>
              <a:gd name="adj" fmla="val 23275"/>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Tree>
    <p:extLst>
      <p:ext uri="{BB962C8B-B14F-4D97-AF65-F5344CB8AC3E}">
        <p14:creationId xmlns:p14="http://schemas.microsoft.com/office/powerpoint/2010/main" val="97984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16633"/>
            <a:ext cx="8928991" cy="6624735"/>
          </a:xfrm>
          <a:prstGeom prst="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6"/>
          <p:cNvSpPr>
            <a:spLocks noGrp="1"/>
          </p:cNvSpPr>
          <p:nvPr>
            <p:ph type="subTitle" idx="1"/>
          </p:nvPr>
        </p:nvSpPr>
        <p:spPr>
          <a:xfrm>
            <a:off x="467544" y="1593429"/>
            <a:ext cx="6858000" cy="1655762"/>
          </a:xfrm>
        </p:spPr>
        <p:style>
          <a:lnRef idx="3">
            <a:schemeClr val="lt1"/>
          </a:lnRef>
          <a:fillRef idx="1">
            <a:schemeClr val="accent6"/>
          </a:fillRef>
          <a:effectRef idx="1">
            <a:schemeClr val="accent6"/>
          </a:effectRef>
          <a:fontRef idx="minor">
            <a:schemeClr val="lt1"/>
          </a:fontRef>
        </p:style>
        <p:txBody>
          <a:bodyPr>
            <a:normAutofit/>
          </a:bodyPr>
          <a:lstStyle/>
          <a:p>
            <a:r>
              <a:rPr lang="en-GB" sz="2000" dirty="0" smtClean="0"/>
              <a:t>Discuss in pairs where you do your schoolwork at home, and what you will and won’t need with you when you are working!</a:t>
            </a:r>
          </a:p>
          <a:p>
            <a:endParaRPr lang="en-GB" sz="2000" dirty="0"/>
          </a:p>
          <a:p>
            <a:r>
              <a:rPr lang="en-GB" sz="2000" dirty="0" smtClean="0"/>
              <a:t>Share any good ideas you have!</a:t>
            </a:r>
            <a:endParaRPr lang="en-GB" sz="2000" dirty="0"/>
          </a:p>
        </p:txBody>
      </p:sp>
      <p:sp>
        <p:nvSpPr>
          <p:cNvPr id="8" name="Title 7"/>
          <p:cNvSpPr>
            <a:spLocks noGrp="1"/>
          </p:cNvSpPr>
          <p:nvPr>
            <p:ph type="ctrTitle"/>
          </p:nvPr>
        </p:nvSpPr>
        <p:spPr>
          <a:xfrm>
            <a:off x="323528" y="282742"/>
            <a:ext cx="6858000" cy="1130034"/>
          </a:xfrm>
        </p:spPr>
        <p:txBody>
          <a:bodyPr/>
          <a:lstStyle/>
          <a:p>
            <a:r>
              <a:rPr lang="en-GB" b="1" u="sng" dirty="0" smtClean="0"/>
              <a:t>Activity</a:t>
            </a:r>
            <a:r>
              <a:rPr lang="en-GB" dirty="0" smtClean="0"/>
              <a:t> – where will I revise?</a:t>
            </a:r>
            <a:endParaRPr lang="en-GB" dirty="0"/>
          </a:p>
        </p:txBody>
      </p:sp>
      <p:pic>
        <p:nvPicPr>
          <p:cNvPr id="9" name="Picture 8"/>
          <p:cNvPicPr>
            <a:picLocks noChangeAspect="1"/>
          </p:cNvPicPr>
          <p:nvPr/>
        </p:nvPicPr>
        <p:blipFill>
          <a:blip r:embed="rId2"/>
          <a:stretch>
            <a:fillRect/>
          </a:stretch>
        </p:blipFill>
        <p:spPr>
          <a:xfrm>
            <a:off x="4572000" y="3379480"/>
            <a:ext cx="4156246" cy="3197460"/>
          </a:xfrm>
          <a:prstGeom prst="roundRect">
            <a:avLst>
              <a:gd name="adj" fmla="val 23275"/>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346FCE34-2F97-4562-A16D-E75660DED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00523"/>
            <a:ext cx="829071" cy="964592"/>
          </a:xfrm>
          <a:prstGeom prst="rect">
            <a:avLst/>
          </a:prstGeom>
        </p:spPr>
      </p:pic>
    </p:spTree>
    <p:extLst>
      <p:ext uri="{BB962C8B-B14F-4D97-AF65-F5344CB8AC3E}">
        <p14:creationId xmlns:p14="http://schemas.microsoft.com/office/powerpoint/2010/main" val="270419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5673</TotalTime>
  <Words>1663</Words>
  <Application>Microsoft Office PowerPoint</Application>
  <PresentationFormat>On-screen Show (4:3)</PresentationFormat>
  <Paragraphs>181</Paragraphs>
  <Slides>30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Preparing for Examinations  Revision guide for KS3 students and parents</vt:lpstr>
      <vt:lpstr>Like it or not…</vt:lpstr>
      <vt:lpstr>The Basics</vt:lpstr>
      <vt:lpstr>General tips for any examination period</vt:lpstr>
      <vt:lpstr>General tips for examination success</vt:lpstr>
      <vt:lpstr>General tips for examination success</vt:lpstr>
      <vt:lpstr>Activity: Make a start on a revision timetable.  </vt:lpstr>
      <vt:lpstr>PowerPoint Presentation</vt:lpstr>
      <vt:lpstr>Activity – where will I revise?</vt:lpstr>
      <vt:lpstr>PowerPoint Presentation</vt:lpstr>
      <vt:lpstr>PowerPoint Presentation</vt:lpstr>
      <vt:lpstr>1 – Making Notes (Post-its, Flash cards)</vt:lpstr>
      <vt:lpstr>1 – (continued) Post-it Notes </vt:lpstr>
      <vt:lpstr>1 – (continued) Index/Flash Cards</vt:lpstr>
      <vt:lpstr>1 – (continued) Index/Flash Cards</vt:lpstr>
      <vt:lpstr>Activity: Index/Flash Cards</vt:lpstr>
      <vt:lpstr>2 – Mind Maps</vt:lpstr>
      <vt:lpstr>2 – Mind Maps (continued)</vt:lpstr>
      <vt:lpstr>2 – Mind Maps (continued)</vt:lpstr>
      <vt:lpstr>2 – Mind Maps (continued)</vt:lpstr>
      <vt:lpstr>2 – Mind Maps (continued)</vt:lpstr>
      <vt:lpstr>2 – Mind Maps (continued)</vt:lpstr>
      <vt:lpstr>Activity – Mind Maps</vt:lpstr>
      <vt:lpstr>3 – Study Buddy / Study Group</vt:lpstr>
      <vt:lpstr>4 – Practising Exam-style questions</vt:lpstr>
      <vt:lpstr>5 – Mnemonics</vt:lpstr>
      <vt:lpstr>6 – More creative ideas!</vt:lpstr>
      <vt:lpstr>7 – Work to a deadline!</vt:lpstr>
      <vt:lpstr>Final tips</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Smears</dc:creator>
  <cp:lastModifiedBy>Mr M Coles</cp:lastModifiedBy>
  <cp:revision>126</cp:revision>
  <cp:lastPrinted>2022-04-04T13:19:43Z</cp:lastPrinted>
  <dcterms:created xsi:type="dcterms:W3CDTF">2016-03-02T10:09:23Z</dcterms:created>
  <dcterms:modified xsi:type="dcterms:W3CDTF">2023-05-03T12:39:28Z</dcterms:modified>
</cp:coreProperties>
</file>