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78" r:id="rId2"/>
    <p:sldId id="289" r:id="rId3"/>
    <p:sldId id="290" r:id="rId4"/>
    <p:sldId id="291" r:id="rId5"/>
    <p:sldId id="292" r:id="rId6"/>
    <p:sldId id="286" r:id="rId7"/>
    <p:sldId id="263" r:id="rId8"/>
    <p:sldId id="264" r:id="rId9"/>
    <p:sldId id="265" r:id="rId10"/>
    <p:sldId id="266" r:id="rId11"/>
    <p:sldId id="268" r:id="rId12"/>
    <p:sldId id="276"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CCFF"/>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GB"/>
              <a:t>GCSE Revision for Parents</a:t>
            </a:r>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7438DB9-0EBD-4E19-A41E-F0332D272D42}" type="datetimeFigureOut">
              <a:rPr lang="en-GB" smtClean="0"/>
              <a:t>07/03/2023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3CBBEFD-2ED4-4FC8-A6BB-D377BE0B89BC}" type="slidenum">
              <a:rPr lang="en-GB" smtClean="0"/>
              <a:t>‹#›</a:t>
            </a:fld>
            <a:endParaRPr lang="en-GB" dirty="0"/>
          </a:p>
        </p:txBody>
      </p:sp>
    </p:spTree>
    <p:extLst>
      <p:ext uri="{BB962C8B-B14F-4D97-AF65-F5344CB8AC3E}">
        <p14:creationId xmlns:p14="http://schemas.microsoft.com/office/powerpoint/2010/main" val="15157085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GB"/>
              <a:t>GCSE Revision for Parents</a:t>
            </a:r>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5DA70EE-DFDD-4C07-A99B-C933057D22CC}" type="datetimeFigureOut">
              <a:rPr lang="en-GB" smtClean="0"/>
              <a:t>07/03/2023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3EA49BA-F749-4A58-B456-B933A7053BD8}" type="slidenum">
              <a:rPr lang="en-GB" smtClean="0"/>
              <a:t>‹#›</a:t>
            </a:fld>
            <a:endParaRPr lang="en-GB" dirty="0"/>
          </a:p>
        </p:txBody>
      </p:sp>
    </p:spTree>
    <p:extLst>
      <p:ext uri="{BB962C8B-B14F-4D97-AF65-F5344CB8AC3E}">
        <p14:creationId xmlns:p14="http://schemas.microsoft.com/office/powerpoint/2010/main" val="138658630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7</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401371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SMS to present</a:t>
            </a:r>
          </a:p>
          <a:p>
            <a:endParaRPr lang="en-GB" dirty="0"/>
          </a:p>
        </p:txBody>
      </p:sp>
      <p:sp>
        <p:nvSpPr>
          <p:cNvPr id="4" name="Slide Number Placeholder 3"/>
          <p:cNvSpPr>
            <a:spLocks noGrp="1"/>
          </p:cNvSpPr>
          <p:nvPr>
            <p:ph type="sldNum" sz="quarter" idx="10"/>
          </p:nvPr>
        </p:nvSpPr>
        <p:spPr/>
        <p:txBody>
          <a:bodyPr/>
          <a:lstStyle/>
          <a:p>
            <a:fld id="{63EA49BA-F749-4A58-B456-B933A7053BD8}" type="slidenum">
              <a:rPr lang="en-GB" smtClean="0"/>
              <a:t>8</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401371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SMS to present</a:t>
            </a:r>
          </a:p>
          <a:p>
            <a:endParaRPr lang="en-GB" dirty="0"/>
          </a:p>
        </p:txBody>
      </p:sp>
      <p:sp>
        <p:nvSpPr>
          <p:cNvPr id="4" name="Slide Number Placeholder 3"/>
          <p:cNvSpPr>
            <a:spLocks noGrp="1"/>
          </p:cNvSpPr>
          <p:nvPr>
            <p:ph type="sldNum" sz="quarter" idx="10"/>
          </p:nvPr>
        </p:nvSpPr>
        <p:spPr/>
        <p:txBody>
          <a:bodyPr/>
          <a:lstStyle/>
          <a:p>
            <a:fld id="{63EA49BA-F749-4A58-B456-B933A7053BD8}" type="slidenum">
              <a:rPr lang="en-GB" smtClean="0"/>
              <a:t>9</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401371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10</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401371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p>
        </p:txBody>
      </p:sp>
      <p:sp>
        <p:nvSpPr>
          <p:cNvPr id="4" name="Slide Number Placeholder 3"/>
          <p:cNvSpPr>
            <a:spLocks noGrp="1"/>
          </p:cNvSpPr>
          <p:nvPr>
            <p:ph type="sldNum" sz="quarter" idx="10"/>
          </p:nvPr>
        </p:nvSpPr>
        <p:spPr/>
        <p:txBody>
          <a:bodyPr/>
          <a:lstStyle/>
          <a:p>
            <a:fld id="{63EA49BA-F749-4A58-B456-B933A7053BD8}" type="slidenum">
              <a:rPr lang="en-GB" smtClean="0"/>
              <a:t>11</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401371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SMS to present</a:t>
            </a:r>
            <a:r>
              <a:rPr lang="en-GB" baseline="0" dirty="0"/>
              <a:t> but MHJ to talk about ‘Study Buddying’</a:t>
            </a:r>
            <a:endParaRPr lang="en-GB" dirty="0"/>
          </a:p>
        </p:txBody>
      </p:sp>
      <p:sp>
        <p:nvSpPr>
          <p:cNvPr id="4" name="Slide Number Placeholder 3"/>
          <p:cNvSpPr>
            <a:spLocks noGrp="1"/>
          </p:cNvSpPr>
          <p:nvPr>
            <p:ph type="sldNum" sz="quarter" idx="10"/>
          </p:nvPr>
        </p:nvSpPr>
        <p:spPr/>
        <p:txBody>
          <a:bodyPr/>
          <a:lstStyle/>
          <a:p>
            <a:fld id="{63EA49BA-F749-4A58-B456-B933A7053BD8}" type="slidenum">
              <a:rPr lang="en-GB" smtClean="0"/>
              <a:t>12</a:t>
            </a:fld>
            <a:endParaRPr lang="en-GB" dirty="0"/>
          </a:p>
        </p:txBody>
      </p:sp>
      <p:sp>
        <p:nvSpPr>
          <p:cNvPr id="5" name="Header Placeholder 4"/>
          <p:cNvSpPr>
            <a:spLocks noGrp="1"/>
          </p:cNvSpPr>
          <p:nvPr>
            <p:ph type="hdr" sz="quarter" idx="11"/>
          </p:nvPr>
        </p:nvSpPr>
        <p:spPr/>
        <p:txBody>
          <a:bodyPr/>
          <a:lstStyle/>
          <a:p>
            <a:r>
              <a:rPr lang="en-GB"/>
              <a:t>GCSE Revision for Parents</a:t>
            </a:r>
            <a:endParaRPr lang="en-GB" dirty="0"/>
          </a:p>
        </p:txBody>
      </p:sp>
    </p:spTree>
    <p:extLst>
      <p:ext uri="{BB962C8B-B14F-4D97-AF65-F5344CB8AC3E}">
        <p14:creationId xmlns:p14="http://schemas.microsoft.com/office/powerpoint/2010/main" val="296935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20" name="Footer Placeholder 19"/>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344AF066-BAB6-48E0-8E7D-A96E51391AE7}" type="slidenum">
              <a:rPr lang="en-GB" smtClean="0"/>
              <a:t>‹#›</a:t>
            </a:fld>
            <a:endParaRPr lang="en-GB"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4AF066-BAB6-48E0-8E7D-A96E51391AE7}" type="slidenum">
              <a:rPr lang="en-GB" smtClean="0"/>
              <a:t>‹#›</a:t>
            </a:fld>
            <a:endParaRPr lang="en-GB"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4AF066-BAB6-48E0-8E7D-A96E51391AE7}"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44AF066-BAB6-48E0-8E7D-A96E51391AE7}"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44AF066-BAB6-48E0-8E7D-A96E51391AE7}"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44AF066-BAB6-48E0-8E7D-A96E51391AE7}" type="slidenum">
              <a:rPr lang="en-GB" smtClean="0"/>
              <a:t>‹#›</a:t>
            </a:fld>
            <a:endParaRPr lang="en-GB"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4AF066-BAB6-48E0-8E7D-A96E51391AE7}"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A839AFBC-78CA-441C-BDF9-8055930E4FC0}" type="datetimeFigureOut">
              <a:rPr lang="en-GB" smtClean="0"/>
              <a:t>07/03/2023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4AF066-BAB6-48E0-8E7D-A96E51391AE7}" type="slidenum">
              <a:rPr lang="en-GB" smtClean="0"/>
              <a:t>‹#›</a:t>
            </a:fld>
            <a:endParaRPr lang="en-GB"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gs>
            <a:gs pos="76000">
              <a:schemeClr val="bg2">
                <a:tint val="85000"/>
                <a:satMod val="320000"/>
              </a:schemeClr>
            </a:gs>
            <a:gs pos="100000">
              <a:schemeClr val="bg2">
                <a:shade val="55000"/>
                <a:satMod val="300000"/>
              </a:schemeClr>
            </a:gs>
          </a:gsLst>
          <a:path path="circle">
            <a:fillToRect l="-24500" t="-20000" r="124500" b="120000"/>
          </a:path>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839AFBC-78CA-441C-BDF9-8055930E4FC0}" type="datetimeFigureOut">
              <a:rPr lang="en-GB" smtClean="0"/>
              <a:t>07/03/2023</a:t>
            </a:fld>
            <a:endParaRPr lang="en-GB"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44AF066-BAB6-48E0-8E7D-A96E51391AE7}" type="slidenum">
              <a:rPr lang="en-GB" smtClean="0"/>
              <a:t>‹#›</a:t>
            </a:fld>
            <a:endParaRPr lang="en-GB"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04" y="260648"/>
            <a:ext cx="7980891" cy="5976664"/>
          </a:xfrm>
        </p:spPr>
        <p:txBody>
          <a:bodyPr>
            <a:noAutofit/>
          </a:bodyPr>
          <a:lstStyle/>
          <a:p>
            <a:pPr algn="ctr"/>
            <a:r>
              <a:rPr lang="en-GB" sz="8000" dirty="0"/>
              <a:t>GCSE Revision techniques </a:t>
            </a:r>
          </a:p>
        </p:txBody>
      </p:sp>
      <p:pic>
        <p:nvPicPr>
          <p:cNvPr id="4" name="Picture 3">
            <a:extLst>
              <a:ext uri="{FF2B5EF4-FFF2-40B4-BE49-F238E27FC236}">
                <a16:creationId xmlns:a16="http://schemas.microsoft.com/office/drawing/2014/main" id="{346FCE34-2F97-4562-A16D-E75660DED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247498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94977" y="1988840"/>
            <a:ext cx="6879202" cy="1015663"/>
          </a:xfrm>
          <a:prstGeom prst="rect">
            <a:avLst/>
          </a:prstGeom>
          <a:noFill/>
        </p:spPr>
        <p:txBody>
          <a:bodyPr vert="horz" wrap="square" rtlCol="0">
            <a:spAutoFit/>
          </a:bodyPr>
          <a:lstStyle/>
          <a:p>
            <a:pPr marL="342900" indent="-342900">
              <a:buFont typeface="Arial" pitchFamily="34" charset="0"/>
              <a:buChar char="•"/>
            </a:pPr>
            <a:r>
              <a:rPr lang="en-GB" sz="2000" dirty="0"/>
              <a:t>Rather than revising in ‘topic blocks’ it’s better to chunk these topics up in your revision programme and interleave them.</a:t>
            </a:r>
            <a:endParaRPr lang="en-GB" sz="2000" dirty="0">
              <a:latin typeface="Calibri" panose="020F0502020204030204" pitchFamily="34" charset="0"/>
            </a:endParaRPr>
          </a:p>
        </p:txBody>
      </p:sp>
      <p:sp>
        <p:nvSpPr>
          <p:cNvPr id="5" name="TextBox 4"/>
          <p:cNvSpPr txBox="1"/>
          <p:nvPr/>
        </p:nvSpPr>
        <p:spPr>
          <a:xfrm>
            <a:off x="1187624" y="116632"/>
            <a:ext cx="7118363" cy="2031325"/>
          </a:xfrm>
          <a:prstGeom prst="rect">
            <a:avLst/>
          </a:prstGeom>
          <a:noFill/>
        </p:spPr>
        <p:txBody>
          <a:bodyPr wrap="square" rtlCol="0">
            <a:spAutoFit/>
          </a:bodyPr>
          <a:lstStyle/>
          <a:p>
            <a:endParaRPr lang="en-GB" dirty="0"/>
          </a:p>
          <a:p>
            <a:pPr algn="ctr"/>
            <a:r>
              <a:rPr lang="en-GB" sz="2400" b="1" dirty="0">
                <a:latin typeface="Calibri" pitchFamily="34" charset="0"/>
              </a:rPr>
              <a:t>Interleaved Practice </a:t>
            </a:r>
            <a:r>
              <a:rPr lang="en-GB" sz="2400" dirty="0">
                <a:latin typeface="Calibri" pitchFamily="34" charset="0"/>
              </a:rPr>
              <a:t>[Revising several topics in chunks]</a:t>
            </a:r>
          </a:p>
          <a:p>
            <a:pPr algn="ctr"/>
            <a:r>
              <a:rPr lang="en-GB" sz="2400" b="1" dirty="0">
                <a:latin typeface="Calibri" pitchFamily="34" charset="0"/>
              </a:rPr>
              <a:t> </a:t>
            </a:r>
            <a:r>
              <a:rPr lang="en-GB" sz="2400" dirty="0">
                <a:latin typeface="Calibri" pitchFamily="34" charset="0"/>
              </a:rPr>
              <a:t>Vs. </a:t>
            </a:r>
          </a:p>
          <a:p>
            <a:pPr algn="ctr"/>
            <a:r>
              <a:rPr lang="en-GB" sz="2400" dirty="0">
                <a:latin typeface="Calibri" pitchFamily="34" charset="0"/>
              </a:rPr>
              <a:t>Block Practice[Revising one topic at a time]</a:t>
            </a:r>
          </a:p>
          <a:p>
            <a:endParaRPr lang="en-GB" dirty="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284984"/>
            <a:ext cx="5750115" cy="9391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344" y="4334801"/>
            <a:ext cx="6096000" cy="1847850"/>
          </a:xfrm>
          <a:prstGeom prst="rect">
            <a:avLst/>
          </a:prstGeom>
        </p:spPr>
      </p:pic>
      <p:sp>
        <p:nvSpPr>
          <p:cNvPr id="4" name="TextBox 3"/>
          <p:cNvSpPr txBox="1"/>
          <p:nvPr/>
        </p:nvSpPr>
        <p:spPr>
          <a:xfrm>
            <a:off x="7452320" y="3501008"/>
            <a:ext cx="1368152" cy="307777"/>
          </a:xfrm>
          <a:prstGeom prst="rect">
            <a:avLst/>
          </a:prstGeom>
          <a:noFill/>
        </p:spPr>
        <p:txBody>
          <a:bodyPr wrap="square" rtlCol="0">
            <a:spAutoFit/>
          </a:bodyPr>
          <a:lstStyle/>
          <a:p>
            <a:r>
              <a:rPr lang="en-GB" sz="1400" b="1" dirty="0">
                <a:solidFill>
                  <a:srgbClr val="FF0000"/>
                </a:solidFill>
                <a:latin typeface="Calibri" pitchFamily="34" charset="0"/>
              </a:rPr>
              <a:t>Block Practice</a:t>
            </a:r>
          </a:p>
        </p:txBody>
      </p:sp>
      <p:sp>
        <p:nvSpPr>
          <p:cNvPr id="13" name="TextBox 12"/>
          <p:cNvSpPr txBox="1"/>
          <p:nvPr/>
        </p:nvSpPr>
        <p:spPr>
          <a:xfrm>
            <a:off x="7740352" y="4950949"/>
            <a:ext cx="1195049" cy="523220"/>
          </a:xfrm>
          <a:prstGeom prst="rect">
            <a:avLst/>
          </a:prstGeom>
          <a:noFill/>
        </p:spPr>
        <p:txBody>
          <a:bodyPr wrap="square" rtlCol="0">
            <a:spAutoFit/>
          </a:bodyPr>
          <a:lstStyle/>
          <a:p>
            <a:pPr algn="ctr"/>
            <a:r>
              <a:rPr lang="en-GB" sz="1400" b="1" dirty="0">
                <a:solidFill>
                  <a:srgbClr val="00FF00"/>
                </a:solidFill>
                <a:latin typeface="Calibri" pitchFamily="34" charset="0"/>
              </a:rPr>
              <a:t>Interleaved </a:t>
            </a:r>
          </a:p>
          <a:p>
            <a:pPr algn="ctr"/>
            <a:r>
              <a:rPr lang="en-GB" sz="1400" b="1" dirty="0">
                <a:solidFill>
                  <a:srgbClr val="00FF00"/>
                </a:solidFill>
                <a:latin typeface="Calibri" pitchFamily="34" charset="0"/>
              </a:rPr>
              <a:t>Practice</a:t>
            </a:r>
          </a:p>
        </p:txBody>
      </p:sp>
      <p:pic>
        <p:nvPicPr>
          <p:cNvPr id="9" name="Picture 8">
            <a:extLst>
              <a:ext uri="{FF2B5EF4-FFF2-40B4-BE49-F238E27FC236}">
                <a16:creationId xmlns:a16="http://schemas.microsoft.com/office/drawing/2014/main" id="{EA47F97D-3CC2-4470-9F5F-78E543D5D6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88155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1403648" y="188640"/>
            <a:ext cx="6768752" cy="1143000"/>
          </a:xfrm>
        </p:spPr>
        <p:txBody>
          <a:bodyPr>
            <a:normAutofit/>
          </a:bodyPr>
          <a:lstStyle/>
          <a:p>
            <a:r>
              <a:rPr lang="en-GB" sz="6000" dirty="0">
                <a:latin typeface="Calibri" panose="020F0502020204030204" pitchFamily="34" charset="0"/>
              </a:rPr>
              <a:t>Revision Techniques</a:t>
            </a:r>
            <a:endParaRPr lang="en-GB" sz="6000" dirty="0"/>
          </a:p>
        </p:txBody>
      </p:sp>
      <p:sp>
        <p:nvSpPr>
          <p:cNvPr id="2" name="TextBox 1"/>
          <p:cNvSpPr txBox="1"/>
          <p:nvPr/>
        </p:nvSpPr>
        <p:spPr>
          <a:xfrm>
            <a:off x="1331640" y="1556792"/>
            <a:ext cx="7524996" cy="830997"/>
          </a:xfrm>
          <a:prstGeom prst="rect">
            <a:avLst/>
          </a:prstGeom>
          <a:noFill/>
        </p:spPr>
        <p:txBody>
          <a:bodyPr wrap="square" rtlCol="0">
            <a:spAutoFit/>
          </a:bodyPr>
          <a:lstStyle/>
          <a:p>
            <a:r>
              <a:rPr lang="en-GB" sz="2400" dirty="0">
                <a:latin typeface="Calibri" pitchFamily="34" charset="0"/>
              </a:rPr>
              <a:t>There are a range of techniques students can use when revising – some are effective and others less so.</a:t>
            </a:r>
          </a:p>
        </p:txBody>
      </p:sp>
      <p:sp>
        <p:nvSpPr>
          <p:cNvPr id="10" name="TextBox 9"/>
          <p:cNvSpPr txBox="1"/>
          <p:nvPr/>
        </p:nvSpPr>
        <p:spPr>
          <a:xfrm>
            <a:off x="1484040" y="2636912"/>
            <a:ext cx="4744144" cy="2862322"/>
          </a:xfrm>
          <a:prstGeom prst="rect">
            <a:avLst/>
          </a:prstGeom>
          <a:noFill/>
        </p:spPr>
        <p:txBody>
          <a:bodyPr wrap="square" rtlCol="0">
            <a:spAutoFit/>
          </a:bodyPr>
          <a:lstStyle/>
          <a:p>
            <a:r>
              <a:rPr lang="en-GB" sz="2000" dirty="0">
                <a:latin typeface="Calibri" pitchFamily="34" charset="0"/>
              </a:rPr>
              <a:t>Techniques to </a:t>
            </a:r>
            <a:r>
              <a:rPr lang="en-GB" sz="2000" b="1" dirty="0">
                <a:latin typeface="Calibri" pitchFamily="34" charset="0"/>
              </a:rPr>
              <a:t>avoid</a:t>
            </a:r>
            <a:r>
              <a:rPr lang="en-GB" sz="2000" dirty="0">
                <a:latin typeface="Calibri" pitchFamily="34" charset="0"/>
              </a:rPr>
              <a:t>:</a:t>
            </a:r>
          </a:p>
          <a:p>
            <a:pPr marL="342900" indent="-342900">
              <a:buFont typeface="Arial" pitchFamily="34" charset="0"/>
              <a:buChar char="•"/>
            </a:pPr>
            <a:r>
              <a:rPr lang="en-GB" sz="2000" dirty="0">
                <a:latin typeface="Calibri" pitchFamily="34" charset="0"/>
              </a:rPr>
              <a:t>Highlighting text </a:t>
            </a:r>
          </a:p>
          <a:p>
            <a:pPr marL="342900" indent="-342900">
              <a:buFont typeface="Arial" pitchFamily="34" charset="0"/>
              <a:buChar char="•"/>
            </a:pPr>
            <a:r>
              <a:rPr lang="en-GB" sz="2000" dirty="0">
                <a:latin typeface="Calibri" pitchFamily="34" charset="0"/>
              </a:rPr>
              <a:t>Re-reading notes</a:t>
            </a:r>
          </a:p>
          <a:p>
            <a:pPr marL="342900" indent="-342900">
              <a:buFont typeface="Arial" pitchFamily="34" charset="0"/>
              <a:buChar char="•"/>
            </a:pPr>
            <a:r>
              <a:rPr lang="en-GB" sz="2000" dirty="0">
                <a:latin typeface="Calibri" pitchFamily="34" charset="0"/>
              </a:rPr>
              <a:t>Summarising </a:t>
            </a:r>
          </a:p>
          <a:p>
            <a:pPr marL="342900" indent="-342900">
              <a:buFont typeface="Arial" pitchFamily="34" charset="0"/>
              <a:buChar char="•"/>
            </a:pPr>
            <a:endParaRPr lang="en-GB" sz="2000" dirty="0">
              <a:latin typeface="Calibri" pitchFamily="34" charset="0"/>
            </a:endParaRPr>
          </a:p>
          <a:p>
            <a:r>
              <a:rPr lang="en-GB" sz="2000" dirty="0">
                <a:latin typeface="Calibri" pitchFamily="34" charset="0"/>
              </a:rPr>
              <a:t>These are </a:t>
            </a:r>
            <a:r>
              <a:rPr lang="en-GB" sz="2000" b="1" dirty="0">
                <a:latin typeface="Calibri" pitchFamily="34" charset="0"/>
              </a:rPr>
              <a:t>not</a:t>
            </a:r>
            <a:r>
              <a:rPr lang="en-GB" sz="2000" dirty="0">
                <a:latin typeface="Calibri" pitchFamily="34" charset="0"/>
              </a:rPr>
              <a:t> effective because:</a:t>
            </a:r>
          </a:p>
          <a:p>
            <a:pPr marL="342900" indent="-342900">
              <a:buFont typeface="Arial" pitchFamily="34" charset="0"/>
              <a:buChar char="•"/>
            </a:pPr>
            <a:r>
              <a:rPr lang="en-GB" sz="2000" dirty="0">
                <a:latin typeface="Calibri" pitchFamily="34" charset="0"/>
              </a:rPr>
              <a:t>Challenge is low</a:t>
            </a:r>
          </a:p>
          <a:p>
            <a:pPr marL="342900" indent="-342900">
              <a:buFont typeface="Arial" pitchFamily="34" charset="0"/>
              <a:buChar char="•"/>
            </a:pPr>
            <a:r>
              <a:rPr lang="en-GB" sz="2000" dirty="0">
                <a:latin typeface="Calibri" pitchFamily="34" charset="0"/>
              </a:rPr>
              <a:t>Little thinking is required</a:t>
            </a:r>
          </a:p>
          <a:p>
            <a:pPr marL="342900" indent="-342900">
              <a:buFont typeface="Arial" pitchFamily="34" charset="0"/>
              <a:buChar char="•"/>
            </a:pPr>
            <a:r>
              <a:rPr lang="en-GB" sz="2000" dirty="0">
                <a:latin typeface="Calibri" pitchFamily="34" charset="0"/>
              </a:rPr>
              <a:t>Gives a false sense of achievement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179" b="19586"/>
          <a:stretch/>
        </p:blipFill>
        <p:spPr>
          <a:xfrm>
            <a:off x="4139952" y="2387789"/>
            <a:ext cx="2914650" cy="10252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2348880"/>
            <a:ext cx="1340692" cy="1446209"/>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953" r="28858"/>
          <a:stretch/>
        </p:blipFill>
        <p:spPr>
          <a:xfrm>
            <a:off x="6614329" y="4501945"/>
            <a:ext cx="2215083" cy="1685078"/>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71732"/>
          <a:stretch/>
        </p:blipFill>
        <p:spPr>
          <a:xfrm>
            <a:off x="6415296" y="3478176"/>
            <a:ext cx="860897" cy="1023769"/>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68275"/>
          <a:stretch/>
        </p:blipFill>
        <p:spPr>
          <a:xfrm>
            <a:off x="5364088" y="5352430"/>
            <a:ext cx="1224136" cy="1297120"/>
          </a:xfrm>
          <a:prstGeom prst="rect">
            <a:avLst/>
          </a:prstGeom>
        </p:spPr>
      </p:pic>
      <p:pic>
        <p:nvPicPr>
          <p:cNvPr id="15" name="Picture 14">
            <a:extLst>
              <a:ext uri="{FF2B5EF4-FFF2-40B4-BE49-F238E27FC236}">
                <a16:creationId xmlns:a16="http://schemas.microsoft.com/office/drawing/2014/main" id="{9A717A49-9D70-4479-9570-19538605CC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377884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1403648" y="188640"/>
            <a:ext cx="6768752" cy="1143000"/>
          </a:xfrm>
        </p:spPr>
        <p:txBody>
          <a:bodyPr>
            <a:normAutofit/>
          </a:bodyPr>
          <a:lstStyle/>
          <a:p>
            <a:r>
              <a:rPr lang="en-GB" sz="6000" dirty="0">
                <a:latin typeface="Calibri" panose="020F0502020204030204" pitchFamily="34" charset="0"/>
              </a:rPr>
              <a:t>Revision Techniques</a:t>
            </a:r>
            <a:endParaRPr lang="en-GB" sz="6000" dirty="0"/>
          </a:p>
        </p:txBody>
      </p:sp>
      <p:sp>
        <p:nvSpPr>
          <p:cNvPr id="2" name="TextBox 1"/>
          <p:cNvSpPr txBox="1"/>
          <p:nvPr/>
        </p:nvSpPr>
        <p:spPr>
          <a:xfrm>
            <a:off x="1403648" y="1309833"/>
            <a:ext cx="7524996" cy="3785652"/>
          </a:xfrm>
          <a:prstGeom prst="rect">
            <a:avLst/>
          </a:prstGeom>
          <a:noFill/>
        </p:spPr>
        <p:txBody>
          <a:bodyPr wrap="square" rtlCol="0">
            <a:spAutoFit/>
          </a:bodyPr>
          <a:lstStyle/>
          <a:p>
            <a:r>
              <a:rPr lang="en-GB" sz="2400" dirty="0">
                <a:latin typeface="Calibri" pitchFamily="34" charset="0"/>
              </a:rPr>
              <a:t>The most effective techniques students can use to aid their revision are:</a:t>
            </a:r>
          </a:p>
          <a:p>
            <a:endParaRPr lang="en-GB" sz="2400" dirty="0">
              <a:latin typeface="Calibri" pitchFamily="34" charset="0"/>
            </a:endParaRPr>
          </a:p>
          <a:p>
            <a:pPr marL="342900" indent="-342900">
              <a:buFont typeface="Arial" pitchFamily="34" charset="0"/>
              <a:buChar char="•"/>
            </a:pPr>
            <a:r>
              <a:rPr lang="en-GB" sz="2400" dirty="0">
                <a:latin typeface="Calibri" pitchFamily="34" charset="0"/>
              </a:rPr>
              <a:t>Flashcards</a:t>
            </a:r>
          </a:p>
          <a:p>
            <a:pPr marL="342900" indent="-342900">
              <a:buFont typeface="Arial" pitchFamily="34" charset="0"/>
              <a:buChar char="•"/>
            </a:pPr>
            <a:r>
              <a:rPr lang="en-GB" sz="2400" dirty="0">
                <a:latin typeface="Calibri" pitchFamily="34" charset="0"/>
              </a:rPr>
              <a:t>Mnemonics</a:t>
            </a:r>
          </a:p>
          <a:p>
            <a:pPr marL="342900" indent="-342900">
              <a:buFont typeface="Arial" pitchFamily="34" charset="0"/>
              <a:buChar char="•"/>
            </a:pPr>
            <a:r>
              <a:rPr lang="en-GB" sz="2400" dirty="0">
                <a:latin typeface="Calibri" pitchFamily="34" charset="0"/>
              </a:rPr>
              <a:t>Interrogation [</a:t>
            </a:r>
            <a:r>
              <a:rPr lang="en-GB" sz="2400" i="1" dirty="0">
                <a:latin typeface="Calibri" pitchFamily="34" charset="0"/>
              </a:rPr>
              <a:t>asking why?]</a:t>
            </a:r>
          </a:p>
          <a:p>
            <a:pPr marL="342900" indent="-342900">
              <a:buFont typeface="Arial" pitchFamily="34" charset="0"/>
              <a:buChar char="•"/>
            </a:pPr>
            <a:r>
              <a:rPr lang="en-GB" sz="2400" dirty="0">
                <a:latin typeface="Calibri" pitchFamily="34" charset="0"/>
              </a:rPr>
              <a:t>Mind Maps</a:t>
            </a:r>
          </a:p>
          <a:p>
            <a:pPr marL="342900" indent="-342900">
              <a:buFont typeface="Arial" pitchFamily="34" charset="0"/>
              <a:buChar char="•"/>
            </a:pPr>
            <a:r>
              <a:rPr lang="en-GB" sz="2400" dirty="0">
                <a:latin typeface="Calibri" pitchFamily="34" charset="0"/>
              </a:rPr>
              <a:t>PQRST [</a:t>
            </a:r>
            <a:r>
              <a:rPr lang="en-GB" sz="2400" i="1" dirty="0">
                <a:latin typeface="Calibri" pitchFamily="34" charset="0"/>
              </a:rPr>
              <a:t>Preview, Question, Read, Say, Test</a:t>
            </a:r>
            <a:r>
              <a:rPr lang="en-GB" sz="2400" dirty="0">
                <a:latin typeface="Calibri" pitchFamily="34" charset="0"/>
              </a:rPr>
              <a:t>]</a:t>
            </a:r>
          </a:p>
          <a:p>
            <a:pPr marL="342900" indent="-342900">
              <a:buFont typeface="Arial" pitchFamily="34" charset="0"/>
              <a:buChar char="•"/>
            </a:pPr>
            <a:r>
              <a:rPr lang="en-GB" sz="2400" dirty="0">
                <a:latin typeface="Calibri" pitchFamily="34" charset="0"/>
              </a:rPr>
              <a:t>Past Papers</a:t>
            </a:r>
          </a:p>
          <a:p>
            <a:pPr marL="342900" indent="-342900">
              <a:buFont typeface="Arial" pitchFamily="34" charset="0"/>
              <a:buChar char="•"/>
            </a:pPr>
            <a:r>
              <a:rPr lang="en-GB" sz="2400" dirty="0">
                <a:latin typeface="Calibri" pitchFamily="34" charset="0"/>
              </a:rPr>
              <a:t>Study buddying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132856"/>
            <a:ext cx="2590800" cy="17621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5855" y="4754148"/>
            <a:ext cx="1877194" cy="1877194"/>
          </a:xfrm>
          <a:prstGeom prst="rect">
            <a:avLst/>
          </a:prstGeom>
        </p:spPr>
      </p:pic>
      <p:pic>
        <p:nvPicPr>
          <p:cNvPr id="8" name="Picture 7">
            <a:extLst>
              <a:ext uri="{FF2B5EF4-FFF2-40B4-BE49-F238E27FC236}">
                <a16:creationId xmlns:a16="http://schemas.microsoft.com/office/drawing/2014/main" id="{8A7DBE97-4404-4C6C-8B85-4A9203A551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178241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t>General tips for GCSE success</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p:txBody>
          <a:bodyPr>
            <a:normAutofit/>
          </a:bodyPr>
          <a:lstStyle/>
          <a:p>
            <a:r>
              <a:rPr lang="en-GB" sz="2400" dirty="0"/>
              <a:t>Start revision early – last minute cramming never works!</a:t>
            </a:r>
          </a:p>
          <a:p>
            <a:pPr lvl="1"/>
            <a:r>
              <a:rPr lang="en-GB" sz="2000" dirty="0"/>
              <a:t>All revision done in the L5 year, whether it is for the end-of-year examinations or smaller class assessments, only makes life a bit easier in U5.</a:t>
            </a:r>
          </a:p>
          <a:p>
            <a:r>
              <a:rPr lang="en-GB" sz="2400" dirty="0"/>
              <a:t>Create a revision timetable</a:t>
            </a:r>
          </a:p>
          <a:p>
            <a:pPr lvl="1"/>
            <a:r>
              <a:rPr lang="en-GB" sz="2000" dirty="0"/>
              <a:t>On top of homework, students should spend a bit of time doing general revision. Create a timetable to balance your time.</a:t>
            </a:r>
          </a:p>
          <a:p>
            <a:r>
              <a:rPr lang="en-GB" sz="2400" dirty="0"/>
              <a:t>Revise with others as well as independently</a:t>
            </a:r>
          </a:p>
          <a:p>
            <a:pPr lvl="1"/>
            <a:r>
              <a:rPr lang="en-GB" sz="2000" dirty="0"/>
              <a:t>You may benefit from teaching others what you know or testing them on what they know. Having a small study group can also be a great way to come up with unique methods for remembering key ideas</a:t>
            </a:r>
          </a:p>
        </p:txBody>
      </p:sp>
      <p:pic>
        <p:nvPicPr>
          <p:cNvPr id="4" name="Picture 3">
            <a:extLst>
              <a:ext uri="{FF2B5EF4-FFF2-40B4-BE49-F238E27FC236}">
                <a16:creationId xmlns:a16="http://schemas.microsoft.com/office/drawing/2014/main" id="{1BEEC416-DF2D-4C49-92D7-18952B12C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400899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t>General tips for GCSE success</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a:xfrm>
            <a:off x="1435608" y="1447800"/>
            <a:ext cx="7498080" cy="5135562"/>
          </a:xfrm>
        </p:spPr>
        <p:txBody>
          <a:bodyPr>
            <a:normAutofit lnSpcReduction="10000"/>
          </a:bodyPr>
          <a:lstStyle/>
          <a:p>
            <a:r>
              <a:rPr lang="en-GB" sz="2400" dirty="0"/>
              <a:t>Take regular breaks</a:t>
            </a:r>
          </a:p>
          <a:p>
            <a:pPr lvl="1"/>
            <a:r>
              <a:rPr lang="en-GB" sz="2000" dirty="0"/>
              <a:t>Revision is only effective when split up by breaks. Don’t overwork yourself and make sure you’re giving your brain some space to breathe. You’ll get distracted less and be able to focus for longer. Use these breaks to fit in any exercise or healthy eating, which will only improve the quality of your revision.</a:t>
            </a:r>
            <a:endParaRPr lang="en-GB" sz="1600" dirty="0"/>
          </a:p>
          <a:p>
            <a:r>
              <a:rPr lang="en-GB" sz="2400" dirty="0"/>
              <a:t>Move around </a:t>
            </a:r>
          </a:p>
          <a:p>
            <a:pPr lvl="1"/>
            <a:r>
              <a:rPr lang="en-GB" sz="2000" dirty="0"/>
              <a:t>A productive way to spend your study break. The benefits of exercise on revision include increased focus, improved memory and the chance to readdress any hard topics with a fresh mind. A simple walk around the block can be all it takes to improve your quality of learning.</a:t>
            </a:r>
          </a:p>
          <a:p>
            <a:r>
              <a:rPr lang="en-GB" sz="2400" dirty="0"/>
              <a:t>Use practice papers (more appropriate for U5)</a:t>
            </a:r>
          </a:p>
          <a:p>
            <a:pPr lvl="1"/>
            <a:r>
              <a:rPr lang="en-GB" sz="2000" dirty="0"/>
              <a:t>Perhaps more appropriate for revision in U5 when you have completed more of the course</a:t>
            </a:r>
          </a:p>
          <a:p>
            <a:endParaRPr lang="en-GB" sz="2400" dirty="0"/>
          </a:p>
        </p:txBody>
      </p:sp>
      <p:pic>
        <p:nvPicPr>
          <p:cNvPr id="4" name="Picture 3">
            <a:extLst>
              <a:ext uri="{FF2B5EF4-FFF2-40B4-BE49-F238E27FC236}">
                <a16:creationId xmlns:a16="http://schemas.microsoft.com/office/drawing/2014/main" id="{1C2B630E-1918-4A6C-95A6-F3200E3573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262482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FC64-7D5F-4AF5-B1DC-E0336DD8633B}"/>
              </a:ext>
            </a:extLst>
          </p:cNvPr>
          <p:cNvSpPr>
            <a:spLocks noGrp="1"/>
          </p:cNvSpPr>
          <p:nvPr>
            <p:ph type="title"/>
          </p:nvPr>
        </p:nvSpPr>
        <p:spPr/>
        <p:txBody>
          <a:bodyPr/>
          <a:lstStyle/>
          <a:p>
            <a:r>
              <a:rPr lang="en-GB" dirty="0"/>
              <a:t>General tips for GCSE success</a:t>
            </a:r>
          </a:p>
        </p:txBody>
      </p:sp>
      <p:sp>
        <p:nvSpPr>
          <p:cNvPr id="3" name="Content Placeholder 2">
            <a:extLst>
              <a:ext uri="{FF2B5EF4-FFF2-40B4-BE49-F238E27FC236}">
                <a16:creationId xmlns:a16="http://schemas.microsoft.com/office/drawing/2014/main" id="{82E5ED53-2E49-4FAE-86ED-A24672F9B33D}"/>
              </a:ext>
            </a:extLst>
          </p:cNvPr>
          <p:cNvSpPr>
            <a:spLocks noGrp="1"/>
          </p:cNvSpPr>
          <p:nvPr>
            <p:ph idx="1"/>
          </p:nvPr>
        </p:nvSpPr>
        <p:spPr/>
        <p:txBody>
          <a:bodyPr>
            <a:normAutofit fontScale="62500" lnSpcReduction="20000"/>
          </a:bodyPr>
          <a:lstStyle/>
          <a:p>
            <a:r>
              <a:rPr lang="en-GB" sz="3400" dirty="0"/>
              <a:t>Eat Healthily</a:t>
            </a:r>
          </a:p>
          <a:p>
            <a:pPr lvl="1"/>
            <a:r>
              <a:rPr lang="en-GB" sz="2900" dirty="0"/>
              <a:t>Choose healthy foods to eat during your study breaks. The quality of what you put in will dictate the quality you put out. Swapping crisps or chocolate for nuts or fruit will leave you feeling less lethargic in the afternoon and with more energy to learn. But do remember balance. You don’t have to cut out your favourite treats completely. Moderation is key.</a:t>
            </a:r>
          </a:p>
          <a:p>
            <a:r>
              <a:rPr lang="en-GB" sz="3400" dirty="0"/>
              <a:t>Sleep</a:t>
            </a:r>
          </a:p>
          <a:p>
            <a:pPr lvl="1"/>
            <a:r>
              <a:rPr lang="en-GB" sz="2900" dirty="0"/>
              <a:t>These GCSE revision tips won’t be effective unless you get sufficient sleep. Prioritise getting 7–9 hours a night. Sleep is a powerful tool for not only committing what you’ve learnt during the day to long-term memory, but it also improves your cognitive ability to learn again the following day. You’ll be better able to concentrate, and feel more motivated, after a good night’s rest.</a:t>
            </a:r>
            <a:endParaRPr lang="en-GB" sz="2300" dirty="0"/>
          </a:p>
          <a:p>
            <a:r>
              <a:rPr lang="en-GB" sz="3400" dirty="0"/>
              <a:t>Use practice papers (more appropriate for U5)</a:t>
            </a:r>
          </a:p>
          <a:p>
            <a:pPr lvl="1"/>
            <a:r>
              <a:rPr lang="en-GB" sz="2900" dirty="0"/>
              <a:t>Perhaps more appropriate for revision in U5 when you have completed more of the course</a:t>
            </a:r>
          </a:p>
        </p:txBody>
      </p:sp>
      <p:pic>
        <p:nvPicPr>
          <p:cNvPr id="4" name="Picture 3">
            <a:extLst>
              <a:ext uri="{FF2B5EF4-FFF2-40B4-BE49-F238E27FC236}">
                <a16:creationId xmlns:a16="http://schemas.microsoft.com/office/drawing/2014/main" id="{4D32151B-9038-48A9-AECB-EF01D7677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245445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9C70-BD3F-4EAF-9C4D-85429AE6257A}"/>
              </a:ext>
            </a:extLst>
          </p:cNvPr>
          <p:cNvSpPr>
            <a:spLocks noGrp="1"/>
          </p:cNvSpPr>
          <p:nvPr>
            <p:ph type="ctrTitle"/>
          </p:nvPr>
        </p:nvSpPr>
        <p:spPr/>
        <p:txBody>
          <a:bodyPr/>
          <a:lstStyle/>
          <a:p>
            <a:r>
              <a:rPr lang="en-GB" dirty="0"/>
              <a:t>Specific tips for Revision</a:t>
            </a:r>
          </a:p>
        </p:txBody>
      </p:sp>
      <p:sp>
        <p:nvSpPr>
          <p:cNvPr id="3" name="Subtitle 2">
            <a:extLst>
              <a:ext uri="{FF2B5EF4-FFF2-40B4-BE49-F238E27FC236}">
                <a16:creationId xmlns:a16="http://schemas.microsoft.com/office/drawing/2014/main" id="{7308D9B2-344A-4402-A04F-C3BA06E4CD7F}"/>
              </a:ext>
            </a:extLst>
          </p:cNvPr>
          <p:cNvSpPr>
            <a:spLocks noGrp="1"/>
          </p:cNvSpPr>
          <p:nvPr>
            <p:ph type="subTitle" idx="1"/>
          </p:nvPr>
        </p:nvSpPr>
        <p:spPr>
          <a:xfrm>
            <a:off x="1331640" y="2204864"/>
            <a:ext cx="7406640" cy="1752600"/>
          </a:xfrm>
        </p:spPr>
        <p:txBody>
          <a:bodyPr/>
          <a:lstStyle/>
          <a:p>
            <a:r>
              <a:rPr lang="en-GB" dirty="0"/>
              <a:t>The next few slides contain some evidence-based ideas to help you remember your subject content.</a:t>
            </a:r>
          </a:p>
        </p:txBody>
      </p:sp>
      <p:pic>
        <p:nvPicPr>
          <p:cNvPr id="4" name="Picture 3">
            <a:extLst>
              <a:ext uri="{FF2B5EF4-FFF2-40B4-BE49-F238E27FC236}">
                <a16:creationId xmlns:a16="http://schemas.microsoft.com/office/drawing/2014/main" id="{6F8C05F3-7FCC-4119-BE53-7002B239DB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97984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0331" y="980728"/>
            <a:ext cx="8213669" cy="5616624"/>
          </a:xfrm>
          <a:prstGeom prst="rect">
            <a:avLst/>
          </a:prstGeom>
          <a:ln w="12700">
            <a:solidFill>
              <a:schemeClr val="accent1"/>
            </a:solidFill>
          </a:ln>
        </p:spPr>
      </p:pic>
      <p:sp>
        <p:nvSpPr>
          <p:cNvPr id="2" name="Rectangle 1"/>
          <p:cNvSpPr/>
          <p:nvPr/>
        </p:nvSpPr>
        <p:spPr>
          <a:xfrm>
            <a:off x="1115616" y="116632"/>
            <a:ext cx="7792455" cy="584775"/>
          </a:xfrm>
          <a:prstGeom prst="rect">
            <a:avLst/>
          </a:prstGeom>
        </p:spPr>
        <p:txBody>
          <a:bodyPr wrap="square">
            <a:spAutoFit/>
          </a:bodyPr>
          <a:lstStyle/>
          <a:p>
            <a:pPr algn="ctr"/>
            <a:r>
              <a:rPr lang="en-GB" sz="3200" dirty="0">
                <a:effectLst>
                  <a:outerShdw blurRad="38100" dist="38100" dir="2700000" algn="tl">
                    <a:srgbClr val="000000">
                      <a:alpha val="43137"/>
                    </a:srgbClr>
                  </a:outerShdw>
                </a:effectLst>
              </a:rPr>
              <a:t>Which Revision Strategies Should I Try?</a:t>
            </a:r>
          </a:p>
        </p:txBody>
      </p:sp>
      <p:pic>
        <p:nvPicPr>
          <p:cNvPr id="4" name="Picture 3">
            <a:extLst>
              <a:ext uri="{FF2B5EF4-FFF2-40B4-BE49-F238E27FC236}">
                <a16:creationId xmlns:a16="http://schemas.microsoft.com/office/drawing/2014/main" id="{E2467B81-E845-42AF-B376-79C609AAA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
        <p:nvSpPr>
          <p:cNvPr id="5" name="Rectangle 4">
            <a:extLst>
              <a:ext uri="{FF2B5EF4-FFF2-40B4-BE49-F238E27FC236}">
                <a16:creationId xmlns:a16="http://schemas.microsoft.com/office/drawing/2014/main" id="{C65E8371-05FF-4B23-B048-3D7DEB2B6E46}"/>
              </a:ext>
            </a:extLst>
          </p:cNvPr>
          <p:cNvSpPr/>
          <p:nvPr/>
        </p:nvSpPr>
        <p:spPr>
          <a:xfrm>
            <a:off x="971600" y="5661248"/>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338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608" y="274320"/>
            <a:ext cx="6736792" cy="1143000"/>
          </a:xfrm>
        </p:spPr>
        <p:txBody>
          <a:bodyPr/>
          <a:lstStyle/>
          <a:p>
            <a:r>
              <a:rPr lang="en-GB" sz="6000" dirty="0">
                <a:latin typeface="Calibri" panose="020F0502020204030204" pitchFamily="34" charset="0"/>
              </a:rPr>
              <a:t>Revision Planning</a:t>
            </a:r>
            <a:endParaRPr lang="en-GB" dirty="0"/>
          </a:p>
        </p:txBody>
      </p:sp>
      <p:sp>
        <p:nvSpPr>
          <p:cNvPr id="9" name="TextBox 8"/>
          <p:cNvSpPr txBox="1"/>
          <p:nvPr/>
        </p:nvSpPr>
        <p:spPr>
          <a:xfrm>
            <a:off x="1538683" y="1412777"/>
            <a:ext cx="4670091" cy="646331"/>
          </a:xfrm>
          <a:prstGeom prst="rect">
            <a:avLst/>
          </a:prstGeom>
          <a:noFill/>
        </p:spPr>
        <p:txBody>
          <a:bodyPr vert="horz" wrap="square" rtlCol="0">
            <a:spAutoFit/>
          </a:bodyPr>
          <a:lstStyle/>
          <a:p>
            <a:r>
              <a:rPr lang="en-GB" sz="3600" dirty="0">
                <a:latin typeface="Calibri" panose="020F0502020204030204" pitchFamily="34" charset="0"/>
              </a:rPr>
              <a:t>Memory</a:t>
            </a:r>
            <a:endParaRPr lang="en-GB"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928" y="2228457"/>
            <a:ext cx="3412604" cy="2401948"/>
          </a:xfrm>
          <a:prstGeom prst="rect">
            <a:avLst/>
          </a:prstGeom>
        </p:spPr>
      </p:pic>
      <p:sp>
        <p:nvSpPr>
          <p:cNvPr id="6" name="TextBox 5"/>
          <p:cNvSpPr txBox="1"/>
          <p:nvPr/>
        </p:nvSpPr>
        <p:spPr>
          <a:xfrm>
            <a:off x="5435347" y="4630405"/>
            <a:ext cx="3433247" cy="307777"/>
          </a:xfrm>
          <a:prstGeom prst="rect">
            <a:avLst/>
          </a:prstGeom>
          <a:noFill/>
        </p:spPr>
        <p:txBody>
          <a:bodyPr wrap="square" rtlCol="0">
            <a:spAutoFit/>
          </a:bodyPr>
          <a:lstStyle/>
          <a:p>
            <a:r>
              <a:rPr lang="en-GB" sz="1400" i="1" dirty="0">
                <a:latin typeface="Calibri" pitchFamily="34" charset="0"/>
              </a:rPr>
              <a:t>An Example of Ebbinghaus’ Forgetting Curve</a:t>
            </a:r>
          </a:p>
        </p:txBody>
      </p:sp>
      <p:sp>
        <p:nvSpPr>
          <p:cNvPr id="7" name="TextBox 6"/>
          <p:cNvSpPr txBox="1"/>
          <p:nvPr/>
        </p:nvSpPr>
        <p:spPr>
          <a:xfrm>
            <a:off x="1558093" y="2222862"/>
            <a:ext cx="3417727" cy="2862322"/>
          </a:xfrm>
          <a:prstGeom prst="rect">
            <a:avLst/>
          </a:prstGeom>
          <a:noFill/>
        </p:spPr>
        <p:txBody>
          <a:bodyPr wrap="square" rtlCol="0">
            <a:spAutoFit/>
          </a:bodyPr>
          <a:lstStyle/>
          <a:p>
            <a:r>
              <a:rPr lang="en-GB" sz="2000" dirty="0">
                <a:latin typeface="Calibri" pitchFamily="34" charset="0"/>
              </a:rPr>
              <a:t>Psychological research suggests that:</a:t>
            </a:r>
          </a:p>
          <a:p>
            <a:endParaRPr lang="en-GB" sz="2000" dirty="0">
              <a:latin typeface="Calibri" pitchFamily="34" charset="0"/>
            </a:endParaRPr>
          </a:p>
          <a:p>
            <a:pPr marL="285750" indent="-285750">
              <a:buFont typeface="Arial" pitchFamily="34" charset="0"/>
              <a:buChar char="•"/>
            </a:pPr>
            <a:r>
              <a:rPr lang="en-GB" sz="2000" dirty="0">
                <a:latin typeface="Calibri" pitchFamily="34" charset="0"/>
              </a:rPr>
              <a:t>When we learn something, we rapidly forget much of it.</a:t>
            </a:r>
          </a:p>
          <a:p>
            <a:endParaRPr lang="en-GB" sz="2000" dirty="0">
              <a:latin typeface="Calibri" pitchFamily="34" charset="0"/>
            </a:endParaRPr>
          </a:p>
          <a:p>
            <a:pPr marL="285750" indent="-285750">
              <a:buFont typeface="Arial" pitchFamily="34" charset="0"/>
              <a:buChar char="•"/>
            </a:pPr>
            <a:r>
              <a:rPr lang="en-GB" sz="2000" dirty="0">
                <a:latin typeface="Calibri" pitchFamily="34" charset="0"/>
              </a:rPr>
              <a:t>When we re-visit something we’ve learned repeatedly, we remember it better.</a:t>
            </a:r>
          </a:p>
        </p:txBody>
      </p:sp>
      <p:sp>
        <p:nvSpPr>
          <p:cNvPr id="8" name="TextBox 7"/>
          <p:cNvSpPr txBox="1"/>
          <p:nvPr/>
        </p:nvSpPr>
        <p:spPr>
          <a:xfrm>
            <a:off x="1558093" y="5373216"/>
            <a:ext cx="7406395" cy="646331"/>
          </a:xfrm>
          <a:prstGeom prst="rect">
            <a:avLst/>
          </a:prstGeom>
          <a:noFill/>
        </p:spPr>
        <p:txBody>
          <a:bodyPr wrap="square" rtlCol="0">
            <a:spAutoFit/>
          </a:bodyPr>
          <a:lstStyle/>
          <a:p>
            <a:r>
              <a:rPr lang="en-GB" b="1" dirty="0">
                <a:latin typeface="Calibri" pitchFamily="34" charset="0"/>
              </a:rPr>
              <a:t>Effective revision </a:t>
            </a:r>
            <a:r>
              <a:rPr lang="en-GB" dirty="0">
                <a:latin typeface="Calibri" pitchFamily="34" charset="0"/>
              </a:rPr>
              <a:t>of the knowledge and skills covered in lessons </a:t>
            </a:r>
            <a:r>
              <a:rPr lang="en-GB" b="1" dirty="0">
                <a:latin typeface="Calibri" pitchFamily="34" charset="0"/>
              </a:rPr>
              <a:t>is</a:t>
            </a:r>
            <a:r>
              <a:rPr lang="en-GB" dirty="0">
                <a:latin typeface="Calibri" pitchFamily="34" charset="0"/>
              </a:rPr>
              <a:t>, therefore, </a:t>
            </a:r>
            <a:r>
              <a:rPr lang="en-GB" b="1" dirty="0">
                <a:latin typeface="Calibri" pitchFamily="34" charset="0"/>
              </a:rPr>
              <a:t>crucial to exam success.</a:t>
            </a:r>
          </a:p>
        </p:txBody>
      </p:sp>
      <p:pic>
        <p:nvPicPr>
          <p:cNvPr id="10" name="Picture 9">
            <a:extLst>
              <a:ext uri="{FF2B5EF4-FFF2-40B4-BE49-F238E27FC236}">
                <a16:creationId xmlns:a16="http://schemas.microsoft.com/office/drawing/2014/main" id="{B0806585-4092-4DAD-A794-E49BF0B8D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118237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608" y="44624"/>
            <a:ext cx="6736792" cy="1143000"/>
          </a:xfrm>
        </p:spPr>
        <p:txBody>
          <a:bodyPr/>
          <a:lstStyle/>
          <a:p>
            <a:r>
              <a:rPr lang="en-GB" sz="6000" dirty="0">
                <a:latin typeface="Calibri" panose="020F0502020204030204" pitchFamily="34" charset="0"/>
              </a:rPr>
              <a:t>Revision Planning</a:t>
            </a:r>
            <a:endParaRPr lang="en-GB" dirty="0"/>
          </a:p>
        </p:txBody>
      </p:sp>
      <p:sp>
        <p:nvSpPr>
          <p:cNvPr id="2" name="TextBox 1"/>
          <p:cNvSpPr txBox="1"/>
          <p:nvPr/>
        </p:nvSpPr>
        <p:spPr>
          <a:xfrm>
            <a:off x="1547664" y="1044025"/>
            <a:ext cx="7308972" cy="584775"/>
          </a:xfrm>
          <a:prstGeom prst="rect">
            <a:avLst/>
          </a:prstGeom>
          <a:noFill/>
        </p:spPr>
        <p:txBody>
          <a:bodyPr wrap="square" rtlCol="0">
            <a:spAutoFit/>
          </a:bodyPr>
          <a:lstStyle/>
          <a:p>
            <a:r>
              <a:rPr lang="en-GB" sz="3200" dirty="0">
                <a:latin typeface="Calibri" pitchFamily="34" charset="0"/>
              </a:rPr>
              <a:t>Which revision strategies work best?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38"/>
          <a:stretch/>
        </p:blipFill>
        <p:spPr>
          <a:xfrm>
            <a:off x="1187623" y="1562901"/>
            <a:ext cx="7741839" cy="4157471"/>
          </a:xfrm>
          <a:prstGeom prst="rect">
            <a:avLst/>
          </a:prstGeom>
          <a:ln w="57150" cap="sq">
            <a:solidFill>
              <a:schemeClr val="accent3">
                <a:lumMod val="50000"/>
              </a:schemeClr>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363470" y="5881147"/>
            <a:ext cx="6808930" cy="923330"/>
          </a:xfrm>
          <a:prstGeom prst="rect">
            <a:avLst/>
          </a:prstGeom>
          <a:noFill/>
        </p:spPr>
        <p:txBody>
          <a:bodyPr wrap="square" rtlCol="0">
            <a:spAutoFit/>
          </a:bodyPr>
          <a:lstStyle/>
          <a:p>
            <a:r>
              <a:rPr lang="en-GB" dirty="0">
                <a:latin typeface="Calibri" pitchFamily="34" charset="0"/>
              </a:rPr>
              <a:t>Research has identified that some revision strategies are more effective than  others. We need to ensure students are using the most effective methods when they sit down to revise.</a:t>
            </a:r>
          </a:p>
        </p:txBody>
      </p:sp>
      <p:sp>
        <p:nvSpPr>
          <p:cNvPr id="14" name="TextBox 13"/>
          <p:cNvSpPr txBox="1"/>
          <p:nvPr/>
        </p:nvSpPr>
        <p:spPr>
          <a:xfrm>
            <a:off x="1415877" y="5675475"/>
            <a:ext cx="5571724" cy="276999"/>
          </a:xfrm>
          <a:prstGeom prst="rect">
            <a:avLst/>
          </a:prstGeom>
          <a:noFill/>
        </p:spPr>
        <p:txBody>
          <a:bodyPr wrap="square" rtlCol="0">
            <a:spAutoFit/>
          </a:bodyPr>
          <a:lstStyle/>
          <a:p>
            <a:r>
              <a:rPr lang="en-GB" sz="1200" i="1" dirty="0">
                <a:latin typeface="Calibri" pitchFamily="34" charset="0"/>
              </a:rPr>
              <a:t>Learning Techniques and their Effectiveness: Dunlosky (2013)</a:t>
            </a:r>
          </a:p>
        </p:txBody>
      </p:sp>
      <p:pic>
        <p:nvPicPr>
          <p:cNvPr id="8" name="Picture 7">
            <a:extLst>
              <a:ext uri="{FF2B5EF4-FFF2-40B4-BE49-F238E27FC236}">
                <a16:creationId xmlns:a16="http://schemas.microsoft.com/office/drawing/2014/main" id="{D560EDEB-9628-4C91-9EDE-8AFFB852A0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45968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94977" y="2204864"/>
            <a:ext cx="6879202" cy="2246769"/>
          </a:xfrm>
          <a:prstGeom prst="rect">
            <a:avLst/>
          </a:prstGeom>
          <a:noFill/>
        </p:spPr>
        <p:txBody>
          <a:bodyPr vert="horz" wrap="square" rtlCol="0">
            <a:spAutoFit/>
          </a:bodyPr>
          <a:lstStyle/>
          <a:p>
            <a:pPr marL="342900" indent="-342900">
              <a:buFont typeface="Arial" pitchFamily="34" charset="0"/>
              <a:buChar char="•"/>
            </a:pPr>
            <a:r>
              <a:rPr lang="en-GB" sz="2000" dirty="0">
                <a:latin typeface="Calibri" panose="020F0502020204030204" pitchFamily="34" charset="0"/>
              </a:rPr>
              <a:t>Regular revision sessions, </a:t>
            </a:r>
            <a:r>
              <a:rPr lang="en-GB" sz="2000" b="1" dirty="0">
                <a:latin typeface="Calibri" panose="020F0502020204030204" pitchFamily="34" charset="0"/>
              </a:rPr>
              <a:t>spaced out over a long period of time</a:t>
            </a:r>
            <a:r>
              <a:rPr lang="en-GB" sz="2000" dirty="0">
                <a:latin typeface="Calibri" panose="020F0502020204030204" pitchFamily="34" charset="0"/>
              </a:rPr>
              <a:t>, are the most successful.</a:t>
            </a:r>
          </a:p>
          <a:p>
            <a:pPr marL="342900" indent="-342900">
              <a:buFont typeface="Arial" pitchFamily="34" charset="0"/>
              <a:buChar char="•"/>
            </a:pPr>
            <a:r>
              <a:rPr lang="en-GB" sz="2000" dirty="0">
                <a:latin typeface="Calibri" panose="020F0502020204030204" pitchFamily="34" charset="0"/>
              </a:rPr>
              <a:t>The more detailed or complex the information you are trying to remember, the longer the period of time needed.</a:t>
            </a:r>
          </a:p>
          <a:p>
            <a:pPr marL="342900" indent="-342900">
              <a:buFont typeface="Arial" pitchFamily="34" charset="0"/>
              <a:buChar char="•"/>
            </a:pPr>
            <a:r>
              <a:rPr lang="en-GB" sz="2000" dirty="0">
                <a:latin typeface="Calibri" panose="020F0502020204030204" pitchFamily="34" charset="0"/>
              </a:rPr>
              <a:t>It does not matter which of the revision techniques are used - distributed practice works well for them all.</a:t>
            </a:r>
          </a:p>
          <a:p>
            <a:endParaRPr lang="en-GB" sz="2000" dirty="0">
              <a:latin typeface="Calibri" panose="020F0502020204030204" pitchFamily="34" charset="0"/>
            </a:endParaRPr>
          </a:p>
        </p:txBody>
      </p:sp>
      <p:sp>
        <p:nvSpPr>
          <p:cNvPr id="5" name="TextBox 4"/>
          <p:cNvSpPr txBox="1"/>
          <p:nvPr/>
        </p:nvSpPr>
        <p:spPr>
          <a:xfrm>
            <a:off x="1304668" y="0"/>
            <a:ext cx="7118363" cy="2339102"/>
          </a:xfrm>
          <a:prstGeom prst="rect">
            <a:avLst/>
          </a:prstGeom>
          <a:noFill/>
        </p:spPr>
        <p:txBody>
          <a:bodyPr wrap="square" rtlCol="0">
            <a:spAutoFit/>
          </a:bodyPr>
          <a:lstStyle/>
          <a:p>
            <a:endParaRPr lang="en-GB" dirty="0"/>
          </a:p>
          <a:p>
            <a:pPr algn="ctr"/>
            <a:r>
              <a:rPr lang="en-GB" sz="2400" b="1" dirty="0">
                <a:latin typeface="Calibri" pitchFamily="34" charset="0"/>
              </a:rPr>
              <a:t>Distributed Practice </a:t>
            </a:r>
            <a:r>
              <a:rPr lang="en-GB" sz="2400" dirty="0">
                <a:latin typeface="Calibri" pitchFamily="34" charset="0"/>
              </a:rPr>
              <a:t>[Practice over Time]</a:t>
            </a:r>
          </a:p>
          <a:p>
            <a:pPr algn="ctr"/>
            <a:r>
              <a:rPr lang="en-GB" sz="2400" b="1" dirty="0">
                <a:latin typeface="Calibri" pitchFamily="34" charset="0"/>
              </a:rPr>
              <a:t> </a:t>
            </a:r>
            <a:r>
              <a:rPr lang="en-GB" sz="2400" dirty="0">
                <a:latin typeface="Calibri" pitchFamily="34" charset="0"/>
              </a:rPr>
              <a:t>Vs. </a:t>
            </a:r>
          </a:p>
          <a:p>
            <a:pPr algn="ctr"/>
            <a:r>
              <a:rPr lang="en-GB" sz="2400" dirty="0">
                <a:latin typeface="Calibri" pitchFamily="34" charset="0"/>
              </a:rPr>
              <a:t>Mass Practice [Cramming]</a:t>
            </a:r>
          </a:p>
          <a:p>
            <a:endParaRPr lang="en-GB" dirty="0"/>
          </a:p>
          <a:p>
            <a:pPr algn="ctr"/>
            <a:r>
              <a:rPr lang="en-GB" sz="2000" i="1" dirty="0">
                <a:solidFill>
                  <a:srgbClr val="FF0000"/>
                </a:solidFill>
                <a:latin typeface="Calibri" pitchFamily="34" charset="0"/>
              </a:rPr>
              <a:t>Cramming the week or night before an exam is not effective</a:t>
            </a:r>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94" y="4077072"/>
            <a:ext cx="7811394" cy="2639770"/>
          </a:xfrm>
          <a:prstGeom prst="rect">
            <a:avLst/>
          </a:prstGeom>
        </p:spPr>
      </p:pic>
      <p:pic>
        <p:nvPicPr>
          <p:cNvPr id="6" name="Picture 5">
            <a:extLst>
              <a:ext uri="{FF2B5EF4-FFF2-40B4-BE49-F238E27FC236}">
                <a16:creationId xmlns:a16="http://schemas.microsoft.com/office/drawing/2014/main" id="{3BB99943-B2DD-401E-ADA3-2243731C4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16633"/>
            <a:ext cx="541039" cy="629478"/>
          </a:xfrm>
          <a:prstGeom prst="rect">
            <a:avLst/>
          </a:prstGeom>
        </p:spPr>
      </p:pic>
    </p:spTree>
    <p:extLst>
      <p:ext uri="{BB962C8B-B14F-4D97-AF65-F5344CB8AC3E}">
        <p14:creationId xmlns:p14="http://schemas.microsoft.com/office/powerpoint/2010/main" val="300684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3380</TotalTime>
  <Words>853</Words>
  <Application>Microsoft Office PowerPoint</Application>
  <PresentationFormat>On-screen Show (4:3)</PresentationFormat>
  <Paragraphs>94</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Verdana</vt:lpstr>
      <vt:lpstr>Wingdings 2</vt:lpstr>
      <vt:lpstr>Solstice</vt:lpstr>
      <vt:lpstr>GCSE Revision techniques </vt:lpstr>
      <vt:lpstr>General tips for GCSE success</vt:lpstr>
      <vt:lpstr>General tips for GCSE success</vt:lpstr>
      <vt:lpstr>General tips for GCSE success</vt:lpstr>
      <vt:lpstr>Specific tips for Revision</vt:lpstr>
      <vt:lpstr>PowerPoint Presentation</vt:lpstr>
      <vt:lpstr>Revision Planning</vt:lpstr>
      <vt:lpstr>Revision Planning</vt:lpstr>
      <vt:lpstr>PowerPoint Presentation</vt:lpstr>
      <vt:lpstr>PowerPoint Presentation</vt:lpstr>
      <vt:lpstr>Revision Techniques</vt:lpstr>
      <vt:lpstr>Revision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Smears</dc:creator>
  <cp:lastModifiedBy>Mr B.Reynolds</cp:lastModifiedBy>
  <cp:revision>89</cp:revision>
  <cp:lastPrinted>2016-03-04T14:16:49Z</cp:lastPrinted>
  <dcterms:created xsi:type="dcterms:W3CDTF">2016-03-02T10:09:23Z</dcterms:created>
  <dcterms:modified xsi:type="dcterms:W3CDTF">2023-03-07T11:20:45Z</dcterms:modified>
</cp:coreProperties>
</file>