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0" r:id="rId3"/>
    <p:sldId id="296" r:id="rId4"/>
    <p:sldId id="297" r:id="rId5"/>
    <p:sldId id="272" r:id="rId6"/>
    <p:sldId id="298" r:id="rId7"/>
    <p:sldId id="299" r:id="rId8"/>
    <p:sldId id="301" r:id="rId9"/>
    <p:sldId id="289" r:id="rId10"/>
    <p:sldId id="290" r:id="rId11"/>
    <p:sldId id="291" r:id="rId12"/>
    <p:sldId id="273" r:id="rId13"/>
    <p:sldId id="285" r:id="rId14"/>
    <p:sldId id="260" r:id="rId15"/>
    <p:sldId id="271" r:id="rId16"/>
    <p:sldId id="262" r:id="rId17"/>
    <p:sldId id="283" r:id="rId18"/>
    <p:sldId id="284" r:id="rId19"/>
    <p:sldId id="261" r:id="rId20"/>
    <p:sldId id="292" r:id="rId21"/>
    <p:sldId id="282" r:id="rId22"/>
    <p:sldId id="264" r:id="rId23"/>
    <p:sldId id="286" r:id="rId24"/>
    <p:sldId id="295" r:id="rId25"/>
    <p:sldId id="293" r:id="rId26"/>
    <p:sldId id="287" r:id="rId27"/>
    <p:sldId id="288" r:id="rId28"/>
    <p:sldId id="294"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9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E6F45-4AD1-4EAF-AA98-60B6710F5FB6}" type="datetimeFigureOut">
              <a:rPr lang="en-GB" smtClean="0"/>
              <a:t>29/10/2021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E044D-1DDF-4C50-9A58-65D0F331B8A8}" type="slidenum">
              <a:rPr lang="en-GB" smtClean="0"/>
              <a:t>‹#›</a:t>
            </a:fld>
            <a:endParaRPr lang="en-GB"/>
          </a:p>
        </p:txBody>
      </p:sp>
    </p:spTree>
    <p:extLst>
      <p:ext uri="{BB962C8B-B14F-4D97-AF65-F5344CB8AC3E}">
        <p14:creationId xmlns:p14="http://schemas.microsoft.com/office/powerpoint/2010/main" val="9582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Homework</a:t>
            </a:r>
            <a:r>
              <a:rPr lang="en-GB" baseline="0" dirty="0"/>
              <a:t> should only take the prescribed amount of time (if it’s not finished parents can make a note in the homework diary)</a:t>
            </a:r>
          </a:p>
          <a:p>
            <a:pPr marL="171450" indent="-171450">
              <a:buFont typeface="Arial" panose="020B0604020202020204" pitchFamily="34" charset="0"/>
              <a:buChar char="•"/>
            </a:pPr>
            <a:r>
              <a:rPr lang="en-GB" baseline="0" dirty="0"/>
              <a:t>Discuss Talk Homework, spellings and times tables/Keeping Skills Sharp (J5) etc.</a:t>
            </a:r>
          </a:p>
          <a:p>
            <a:pPr marL="171450" indent="-171450">
              <a:buFont typeface="Arial" panose="020B0604020202020204" pitchFamily="34" charset="0"/>
              <a:buChar char="•"/>
            </a:pPr>
            <a:r>
              <a:rPr lang="en-GB" baseline="0" dirty="0"/>
              <a:t>Extra homework will always be provided at a parent’s request</a:t>
            </a:r>
            <a:endParaRPr lang="en-GB" dirty="0"/>
          </a:p>
        </p:txBody>
      </p:sp>
      <p:sp>
        <p:nvSpPr>
          <p:cNvPr id="4" name="Slide Number Placeholder 3"/>
          <p:cNvSpPr>
            <a:spLocks noGrp="1"/>
          </p:cNvSpPr>
          <p:nvPr>
            <p:ph type="sldNum" sz="quarter" idx="10"/>
          </p:nvPr>
        </p:nvSpPr>
        <p:spPr/>
        <p:txBody>
          <a:bodyPr/>
          <a:lstStyle/>
          <a:p>
            <a:fld id="{8E1E044D-1DDF-4C50-9A58-65D0F331B8A8}" type="slidenum">
              <a:rPr lang="en-GB" smtClean="0"/>
              <a:t>14</a:t>
            </a:fld>
            <a:endParaRPr lang="en-GB"/>
          </a:p>
        </p:txBody>
      </p:sp>
    </p:spTree>
    <p:extLst>
      <p:ext uri="{BB962C8B-B14F-4D97-AF65-F5344CB8AC3E}">
        <p14:creationId xmlns:p14="http://schemas.microsoft.com/office/powerpoint/2010/main" val="237007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children can</a:t>
            </a:r>
            <a:r>
              <a:rPr lang="en-GB" baseline="0" dirty="0"/>
              <a:t> use </a:t>
            </a:r>
            <a:r>
              <a:rPr lang="en-GB" baseline="0" dirty="0" err="1"/>
              <a:t>Highclare</a:t>
            </a:r>
            <a:r>
              <a:rPr lang="en-GB" baseline="0" dirty="0"/>
              <a:t> Virtual – lessons</a:t>
            </a:r>
          </a:p>
          <a:p>
            <a:r>
              <a:rPr lang="en-GB" baseline="0" dirty="0"/>
              <a:t>Explain how parents can use </a:t>
            </a:r>
            <a:r>
              <a:rPr lang="en-GB" baseline="0" dirty="0" err="1"/>
              <a:t>Highclare</a:t>
            </a:r>
            <a:r>
              <a:rPr lang="en-GB" baseline="0" dirty="0"/>
              <a:t> Virtual to see the children’s homework and letters sent home (they use their parent log on)</a:t>
            </a:r>
            <a:endParaRPr lang="en-GB" dirty="0"/>
          </a:p>
        </p:txBody>
      </p:sp>
      <p:sp>
        <p:nvSpPr>
          <p:cNvPr id="4" name="Slide Number Placeholder 3"/>
          <p:cNvSpPr>
            <a:spLocks noGrp="1"/>
          </p:cNvSpPr>
          <p:nvPr>
            <p:ph type="sldNum" sz="quarter" idx="10"/>
          </p:nvPr>
        </p:nvSpPr>
        <p:spPr/>
        <p:txBody>
          <a:bodyPr/>
          <a:lstStyle/>
          <a:p>
            <a:fld id="{8E1E044D-1DDF-4C50-9A58-65D0F331B8A8}" type="slidenum">
              <a:rPr lang="en-GB" smtClean="0"/>
              <a:t>16</a:t>
            </a:fld>
            <a:endParaRPr lang="en-GB"/>
          </a:p>
        </p:txBody>
      </p:sp>
    </p:spTree>
    <p:extLst>
      <p:ext uri="{BB962C8B-B14F-4D97-AF65-F5344CB8AC3E}">
        <p14:creationId xmlns:p14="http://schemas.microsoft.com/office/powerpoint/2010/main" val="302682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NB we have a number of children in school with severe nut allergies</a:t>
            </a:r>
          </a:p>
          <a:p>
            <a:endParaRPr lang="en-GB" dirty="0"/>
          </a:p>
        </p:txBody>
      </p:sp>
      <p:sp>
        <p:nvSpPr>
          <p:cNvPr id="4" name="Slide Number Placeholder 3"/>
          <p:cNvSpPr>
            <a:spLocks noGrp="1"/>
          </p:cNvSpPr>
          <p:nvPr>
            <p:ph type="sldNum" sz="quarter" idx="10"/>
          </p:nvPr>
        </p:nvSpPr>
        <p:spPr/>
        <p:txBody>
          <a:bodyPr/>
          <a:lstStyle/>
          <a:p>
            <a:fld id="{8E1E044D-1DDF-4C50-9A58-65D0F331B8A8}" type="slidenum">
              <a:rPr lang="en-GB" smtClean="0"/>
              <a:t>19</a:t>
            </a:fld>
            <a:endParaRPr lang="en-GB"/>
          </a:p>
        </p:txBody>
      </p:sp>
    </p:spTree>
    <p:extLst>
      <p:ext uri="{BB962C8B-B14F-4D97-AF65-F5344CB8AC3E}">
        <p14:creationId xmlns:p14="http://schemas.microsoft.com/office/powerpoint/2010/main" val="239743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remind parents to book their children into</a:t>
            </a:r>
            <a:r>
              <a:rPr lang="en-GB" baseline="0" dirty="0"/>
              <a:t> TOPs (due to </a:t>
            </a:r>
            <a:r>
              <a:rPr lang="en-GB" baseline="0"/>
              <a:t>staff ratios)</a:t>
            </a:r>
            <a:endParaRPr lang="en-GB" dirty="0"/>
          </a:p>
        </p:txBody>
      </p:sp>
      <p:sp>
        <p:nvSpPr>
          <p:cNvPr id="4" name="Slide Number Placeholder 3"/>
          <p:cNvSpPr>
            <a:spLocks noGrp="1"/>
          </p:cNvSpPr>
          <p:nvPr>
            <p:ph type="sldNum" sz="quarter" idx="10"/>
          </p:nvPr>
        </p:nvSpPr>
        <p:spPr/>
        <p:txBody>
          <a:bodyPr/>
          <a:lstStyle/>
          <a:p>
            <a:fld id="{8E1E044D-1DDF-4C50-9A58-65D0F331B8A8}" type="slidenum">
              <a:rPr lang="en-GB" smtClean="0"/>
              <a:t>22</a:t>
            </a:fld>
            <a:endParaRPr lang="en-GB"/>
          </a:p>
        </p:txBody>
      </p:sp>
    </p:spTree>
    <p:extLst>
      <p:ext uri="{BB962C8B-B14F-4D97-AF65-F5344CB8AC3E}">
        <p14:creationId xmlns:p14="http://schemas.microsoft.com/office/powerpoint/2010/main" val="15181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139D33-D8BA-4372-9512-2C181A79E3BD}"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175954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39D33-D8BA-4372-9512-2C181A79E3BD}"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370295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39D33-D8BA-4372-9512-2C181A79E3BD}"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213799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39D33-D8BA-4372-9512-2C181A79E3BD}"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304060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39D33-D8BA-4372-9512-2C181A79E3BD}"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157568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139D33-D8BA-4372-9512-2C181A79E3BD}"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396786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139D33-D8BA-4372-9512-2C181A79E3BD}" type="datetimeFigureOut">
              <a:rPr lang="en-GB" smtClean="0"/>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367938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139D33-D8BA-4372-9512-2C181A79E3BD}" type="datetimeFigureOut">
              <a:rPr lang="en-GB" smtClean="0"/>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154160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39D33-D8BA-4372-9512-2C181A79E3BD}" type="datetimeFigureOut">
              <a:rPr lang="en-GB" smtClean="0"/>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366336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39D33-D8BA-4372-9512-2C181A79E3BD}"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46352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39D33-D8BA-4372-9512-2C181A79E3BD}"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C6D8F-87CA-441B-A5C4-6D384FF5203B}" type="slidenum">
              <a:rPr lang="en-GB" smtClean="0"/>
              <a:t>‹#›</a:t>
            </a:fld>
            <a:endParaRPr lang="en-GB"/>
          </a:p>
        </p:txBody>
      </p:sp>
    </p:spTree>
    <p:extLst>
      <p:ext uri="{BB962C8B-B14F-4D97-AF65-F5344CB8AC3E}">
        <p14:creationId xmlns:p14="http://schemas.microsoft.com/office/powerpoint/2010/main" val="190924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39D33-D8BA-4372-9512-2C181A79E3BD}" type="datetimeFigureOut">
              <a:rPr lang="en-GB" smtClean="0"/>
              <a:t>29/10/2021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C6D8F-87CA-441B-A5C4-6D384FF5203B}" type="slidenum">
              <a:rPr lang="en-GB" smtClean="0"/>
              <a:t>‹#›</a:t>
            </a:fld>
            <a:endParaRPr lang="en-GB"/>
          </a:p>
        </p:txBody>
      </p:sp>
    </p:spTree>
    <p:extLst>
      <p:ext uri="{BB962C8B-B14F-4D97-AF65-F5344CB8AC3E}">
        <p14:creationId xmlns:p14="http://schemas.microsoft.com/office/powerpoint/2010/main" val="92549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1wJx1NSine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fontScale="90000"/>
          </a:bodyPr>
          <a:lstStyle/>
          <a:p>
            <a:r>
              <a:rPr lang="en-GB" sz="4800" b="1" dirty="0" err="1">
                <a:latin typeface="Arial" panose="020B0604020202020204" pitchFamily="34" charset="0"/>
                <a:cs typeface="Arial" panose="020B0604020202020204" pitchFamily="34" charset="0"/>
              </a:rPr>
              <a:t>Highclare</a:t>
            </a:r>
            <a:r>
              <a:rPr lang="en-GB" sz="4800" b="1" dirty="0">
                <a:latin typeface="Arial" panose="020B0604020202020204" pitchFamily="34" charset="0"/>
                <a:cs typeface="Arial" panose="020B0604020202020204" pitchFamily="34" charset="0"/>
              </a:rPr>
              <a:t> Preparatory Schools</a:t>
            </a:r>
          </a:p>
        </p:txBody>
      </p:sp>
      <p:sp>
        <p:nvSpPr>
          <p:cNvPr id="3" name="Subtitle 2"/>
          <p:cNvSpPr>
            <a:spLocks noGrp="1"/>
          </p:cNvSpPr>
          <p:nvPr>
            <p:ph type="subTitle" idx="1"/>
          </p:nvPr>
        </p:nvSpPr>
        <p:spPr>
          <a:xfrm>
            <a:off x="1381125" y="5100484"/>
            <a:ext cx="6400800" cy="1752600"/>
          </a:xfrm>
        </p:spPr>
        <p:txBody>
          <a:bodyPr>
            <a:normAutofit fontScale="92500" lnSpcReduction="10000"/>
          </a:bodyPr>
          <a:lstStyle/>
          <a:p>
            <a:r>
              <a:rPr lang="en-GB" sz="4000" b="1" dirty="0">
                <a:solidFill>
                  <a:schemeClr val="tx1"/>
                </a:solidFill>
                <a:latin typeface="Arial" panose="020B0604020202020204" pitchFamily="34" charset="0"/>
                <a:cs typeface="Arial" panose="020B0604020202020204" pitchFamily="34" charset="0"/>
              </a:rPr>
              <a:t>Cygnets and Swans</a:t>
            </a:r>
          </a:p>
          <a:p>
            <a:r>
              <a:rPr lang="en-GB" sz="4000" b="1" dirty="0">
                <a:solidFill>
                  <a:schemeClr val="tx1"/>
                </a:solidFill>
                <a:latin typeface="Arial" panose="020B0604020202020204" pitchFamily="34" charset="0"/>
                <a:cs typeface="Arial" panose="020B0604020202020204" pitchFamily="34" charset="0"/>
              </a:rPr>
              <a:t>Phonics Information Evening</a:t>
            </a:r>
          </a:p>
        </p:txBody>
      </p:sp>
      <p:pic>
        <p:nvPicPr>
          <p:cNvPr id="1026" name="Picture 2" descr="Image result for highclare school bad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2713" y1="63333" x2="52713" y2="63333"/>
                        <a14:foregroundMark x1="34496" y1="69000" x2="34496" y2="69000"/>
                        <a14:foregroundMark x1="35271" y1="64333" x2="35271" y2="64333"/>
                        <a14:foregroundMark x1="46512" y1="87000" x2="46512" y2="87000"/>
                        <a14:foregroundMark x1="25194" y1="75000" x2="25194" y2="75000"/>
                        <a14:foregroundMark x1="80233" y1="77000" x2="80233" y2="77000"/>
                        <a14:foregroundMark x1="85659" y1="14667" x2="85659" y2="14667"/>
                        <a14:foregroundMark x1="13178" y1="15333" x2="13178" y2="15333"/>
                        <a14:foregroundMark x1="39922" y1="6333" x2="39922" y2="6333"/>
                        <a14:foregroundMark x1="59690" y1="7000" x2="59690" y2="7000"/>
                        <a14:foregroundMark x1="59690" y1="7000" x2="59690" y2="16333"/>
                        <a14:foregroundMark x1="50775" y1="16667" x2="50775" y2="16667"/>
                        <a14:foregroundMark x1="41085" y1="16333" x2="41085" y2="16333"/>
                        <a14:foregroundMark x1="59690" y1="16667" x2="59690" y2="16667"/>
                        <a14:foregroundMark x1="71318" y1="68000" x2="71318" y2="68000"/>
                        <a14:foregroundMark x1="36822" y1="11000" x2="36822" y2="11000"/>
                        <a14:foregroundMark x1="10465" y1="7333" x2="10465" y2="7333"/>
                        <a14:foregroundMark x1="22093" y1="16333" x2="22093" y2="16333"/>
                        <a14:foregroundMark x1="7752" y1="20333" x2="7752" y2="20333"/>
                        <a14:foregroundMark x1="18217" y1="10000" x2="18217" y2="10000"/>
                        <a14:foregroundMark x1="87597" y1="6333" x2="87597" y2="6333"/>
                        <a14:foregroundMark x1="80233" y1="6333" x2="80233" y2="6333"/>
                        <a14:foregroundMark x1="75969" y1="17667" x2="75969" y2="20000"/>
                        <a14:foregroundMark x1="73643" y1="75667" x2="73643" y2="75667"/>
                        <a14:foregroundMark x1="46512" y1="81667" x2="46512" y2="81667"/>
                        <a14:foregroundMark x1="62403" y1="84000" x2="62403" y2="84000"/>
                        <a14:foregroundMark x1="15504" y1="74000" x2="15504" y2="74000"/>
                        <a14:foregroundMark x1="10078" y1="74000" x2="10078" y2="74000"/>
                        <a14:foregroundMark x1="54264" y1="91667" x2="54264" y2="91667"/>
                        <a14:foregroundMark x1="42248" y1="90667" x2="42248" y2="90667"/>
                        <a14:foregroundMark x1="86822" y1="74667" x2="86822" y2="74667"/>
                        <a14:backgroundMark x1="5814" y1="84333" x2="5814" y2="84333"/>
                        <a14:backgroundMark x1="19767" y1="91667" x2="19767" y2="91667"/>
                        <a14:backgroundMark x1="8915" y1="96667" x2="8915" y2="96667"/>
                        <a14:backgroundMark x1="7752" y1="90667" x2="7752" y2="90667"/>
                        <a14:backgroundMark x1="27519" y1="96333" x2="27519" y2="96333"/>
                        <a14:backgroundMark x1="89147" y1="95333" x2="89147" y2="95333"/>
                        <a14:backgroundMark x1="89147" y1="88000" x2="89147" y2="88000"/>
                        <a14:backgroundMark x1="76744" y1="93000" x2="76744" y2="93000"/>
                        <a14:backgroundMark x1="65891" y1="96667" x2="65891" y2="96667"/>
                      </a14:backgroundRemoval>
                    </a14:imgEffect>
                  </a14:imgLayer>
                </a14:imgProps>
              </a:ext>
              <a:ext uri="{28A0092B-C50C-407E-A947-70E740481C1C}">
                <a14:useLocalDpi xmlns:a14="http://schemas.microsoft.com/office/drawing/2010/main" val="0"/>
              </a:ext>
            </a:extLst>
          </a:blip>
          <a:srcRect/>
          <a:stretch>
            <a:fillRect/>
          </a:stretch>
        </p:blipFill>
        <p:spPr bwMode="auto">
          <a:xfrm>
            <a:off x="3352800" y="1905000"/>
            <a:ext cx="24574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0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Sound discrimination</a:t>
            </a:r>
          </a:p>
        </p:txBody>
      </p:sp>
      <p:sp>
        <p:nvSpPr>
          <p:cNvPr id="9" name="TextBox 8"/>
          <p:cNvSpPr txBox="1"/>
          <p:nvPr/>
        </p:nvSpPr>
        <p:spPr>
          <a:xfrm>
            <a:off x="609600" y="3810000"/>
            <a:ext cx="8305800" cy="2862322"/>
          </a:xfrm>
          <a:prstGeom prst="rect">
            <a:avLst/>
          </a:prstGeom>
          <a:noFill/>
        </p:spPr>
        <p:txBody>
          <a:bodyPr wrap="square" rtlCol="0">
            <a:spAutoFit/>
          </a:bodyPr>
          <a:lstStyle/>
          <a:p>
            <a:pPr>
              <a:buFont typeface="Wingdings" panose="05000000000000000000" pitchFamily="2" charset="2"/>
              <a:buChar char="§"/>
            </a:pPr>
            <a:r>
              <a:rPr lang="en-GB" sz="3600" dirty="0"/>
              <a:t>Environmental sounds – going for a sound walk; creating sounds by tapping, scraping etc. making shakers; animal sounds; encouraging children to ‘tune in’ and become good listeners.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055" y="1389930"/>
            <a:ext cx="2805545" cy="20955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286253"/>
            <a:ext cx="3027513" cy="2261291"/>
          </a:xfrm>
          <a:prstGeom prst="rect">
            <a:avLst/>
          </a:prstGeom>
        </p:spPr>
      </p:pic>
    </p:spTree>
    <p:extLst>
      <p:ext uri="{BB962C8B-B14F-4D97-AF65-F5344CB8AC3E}">
        <p14:creationId xmlns:p14="http://schemas.microsoft.com/office/powerpoint/2010/main" val="237401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28600" y="228600"/>
            <a:ext cx="4165600" cy="3124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572000" y="3505200"/>
            <a:ext cx="4191000" cy="3048000"/>
          </a:xfrm>
          <a:prstGeom prst="rect">
            <a:avLst/>
          </a:prstGeom>
        </p:spPr>
      </p:pic>
    </p:spTree>
    <p:extLst>
      <p:ext uri="{BB962C8B-B14F-4D97-AF65-F5344CB8AC3E}">
        <p14:creationId xmlns:p14="http://schemas.microsoft.com/office/powerpoint/2010/main" val="140151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Instrumental Sounds</a:t>
            </a:r>
          </a:p>
        </p:txBody>
      </p:sp>
      <p:sp>
        <p:nvSpPr>
          <p:cNvPr id="3" name="Content Placeholder 2"/>
          <p:cNvSpPr>
            <a:spLocks noGrp="1"/>
          </p:cNvSpPr>
          <p:nvPr>
            <p:ph idx="1"/>
          </p:nvPr>
        </p:nvSpPr>
        <p:spPr/>
        <p:txBody>
          <a:bodyPr>
            <a:normAutofit/>
          </a:bodyPr>
          <a:lstStyle/>
          <a:p>
            <a:pPr marL="0" indent="0">
              <a:buNone/>
            </a:pP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533400" y="1600200"/>
            <a:ext cx="8153400" cy="3970318"/>
          </a:xfrm>
          <a:prstGeom prst="rect">
            <a:avLst/>
          </a:prstGeom>
          <a:noFill/>
        </p:spPr>
        <p:txBody>
          <a:bodyPr wrap="square" rtlCol="0">
            <a:spAutoFit/>
          </a:bodyPr>
          <a:lstStyle/>
          <a:p>
            <a:pPr marL="285750" indent="-285750">
              <a:buFont typeface="Wingdings" panose="05000000000000000000" pitchFamily="2" charset="2"/>
              <a:buChar char="§"/>
            </a:pPr>
            <a:r>
              <a:rPr lang="en-GB" sz="3600" dirty="0"/>
              <a:t>Playing with musical instruments indoors and outdoors.</a:t>
            </a:r>
          </a:p>
          <a:p>
            <a:pPr marL="285750" indent="-285750">
              <a:buFont typeface="Wingdings" panose="05000000000000000000" pitchFamily="2" charset="2"/>
              <a:buChar char="§"/>
            </a:pPr>
            <a:r>
              <a:rPr lang="en-GB" sz="3600" dirty="0"/>
              <a:t>Copying, making up simple rhythms (tapping out their name).</a:t>
            </a:r>
          </a:p>
          <a:p>
            <a:pPr marL="285750" indent="-285750">
              <a:buFont typeface="Wingdings" panose="05000000000000000000" pitchFamily="2" charset="2"/>
              <a:buChar char="§"/>
            </a:pPr>
            <a:r>
              <a:rPr lang="en-GB" sz="3600" dirty="0"/>
              <a:t>Matching sounds (hiding the instrument).</a:t>
            </a:r>
          </a:p>
          <a:p>
            <a:pPr marL="285750" indent="-285750">
              <a:buFont typeface="Wingdings" panose="05000000000000000000" pitchFamily="2" charset="2"/>
              <a:buChar char="§"/>
            </a:pPr>
            <a:r>
              <a:rPr lang="en-GB" sz="3600" dirty="0"/>
              <a:t>Story sounds (fairy fluttering, giant stomping…)</a:t>
            </a:r>
          </a:p>
        </p:txBody>
      </p:sp>
    </p:spTree>
    <p:extLst>
      <p:ext uri="{BB962C8B-B14F-4D97-AF65-F5344CB8AC3E}">
        <p14:creationId xmlns:p14="http://schemas.microsoft.com/office/powerpoint/2010/main" val="212230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Body Percussion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t>Explore different ways of making sounds with our bodies (indoors and outdoors). </a:t>
            </a:r>
          </a:p>
          <a:p>
            <a:pPr>
              <a:buFont typeface="Wingdings" panose="05000000000000000000" pitchFamily="2" charset="2"/>
              <a:buChar char="§"/>
            </a:pPr>
            <a:r>
              <a:rPr lang="en-GB" dirty="0"/>
              <a:t>Follow the sound (patterns </a:t>
            </a:r>
            <a:r>
              <a:rPr lang="en-GB" dirty="0" err="1"/>
              <a:t>eg</a:t>
            </a:r>
            <a:r>
              <a:rPr lang="en-GB" dirty="0"/>
              <a:t>., clap, clap, clap) around the circle.</a:t>
            </a:r>
          </a:p>
          <a:p>
            <a:pPr>
              <a:buFont typeface="Wingdings" panose="05000000000000000000" pitchFamily="2" charset="2"/>
              <a:buChar char="§"/>
            </a:pPr>
            <a:r>
              <a:rPr lang="en-GB" dirty="0"/>
              <a:t>Action songs.</a:t>
            </a:r>
          </a:p>
          <a:p>
            <a:pPr>
              <a:buFont typeface="Wingdings" panose="05000000000000000000" pitchFamily="2" charset="2"/>
              <a:buChar char="§"/>
            </a:pPr>
            <a:r>
              <a:rPr lang="en-GB" dirty="0"/>
              <a:t>Follow the leader (moving fast, slow, quietly etc…)</a:t>
            </a:r>
          </a:p>
        </p:txBody>
      </p:sp>
    </p:spTree>
    <p:extLst>
      <p:ext uri="{BB962C8B-B14F-4D97-AF65-F5344CB8AC3E}">
        <p14:creationId xmlns:p14="http://schemas.microsoft.com/office/powerpoint/2010/main" val="249116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Rhythm and Rhyme</a:t>
            </a:r>
          </a:p>
        </p:txBody>
      </p:sp>
      <p:sp>
        <p:nvSpPr>
          <p:cNvPr id="3" name="Content Placeholder 2"/>
          <p:cNvSpPr>
            <a:spLocks noGrp="1"/>
          </p:cNvSpPr>
          <p:nvPr>
            <p:ph idx="1"/>
          </p:nvPr>
        </p:nvSpPr>
        <p:spPr/>
        <p:txBody>
          <a:bodyPr>
            <a:normAutofit/>
          </a:bodyPr>
          <a:lstStyle/>
          <a:p>
            <a:pPr marL="0" indent="0">
              <a:buNone/>
            </a:pPr>
            <a:endParaRPr lang="en-GB" sz="2600" dirty="0">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762000" y="2057400"/>
            <a:ext cx="7772400" cy="4031873"/>
          </a:xfrm>
          <a:prstGeom prst="rect">
            <a:avLst/>
          </a:prstGeom>
          <a:noFill/>
        </p:spPr>
        <p:txBody>
          <a:bodyPr wrap="square" rtlCol="0">
            <a:spAutoFit/>
          </a:bodyPr>
          <a:lstStyle/>
          <a:p>
            <a:r>
              <a:rPr lang="en-GB" sz="3200" dirty="0"/>
              <a:t>Children need to build up a stock of rhymes by hearing them </a:t>
            </a:r>
            <a:r>
              <a:rPr lang="en-GB" sz="3200" b="1" i="1" dirty="0"/>
              <a:t>over and over again. </a:t>
            </a:r>
          </a:p>
          <a:p>
            <a:endParaRPr lang="en-GB" sz="3200" b="1" i="1" dirty="0"/>
          </a:p>
          <a:p>
            <a:r>
              <a:rPr lang="en-GB" sz="3200" dirty="0"/>
              <a:t> For children learning English as an additional language songs and rhymes help them to tune into the sound of English.</a:t>
            </a:r>
          </a:p>
          <a:p>
            <a:endParaRPr lang="en-GB" sz="3200" dirty="0"/>
          </a:p>
          <a:p>
            <a:r>
              <a:rPr lang="en-GB" sz="3200" dirty="0"/>
              <a:t>Word play : missing word; change the words.</a:t>
            </a:r>
          </a:p>
        </p:txBody>
      </p:sp>
    </p:spTree>
    <p:extLst>
      <p:ext uri="{BB962C8B-B14F-4D97-AF65-F5344CB8AC3E}">
        <p14:creationId xmlns:p14="http://schemas.microsoft.com/office/powerpoint/2010/main" val="184366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mn-lt"/>
                <a:cs typeface="Arial" panose="020B0604020202020204" pitchFamily="34" charset="0"/>
              </a:rPr>
              <a:t>Rhyming games</a:t>
            </a:r>
          </a:p>
        </p:txBody>
      </p:sp>
      <p:sp>
        <p:nvSpPr>
          <p:cNvPr id="3" name="Content Placeholder 2"/>
          <p:cNvSpPr>
            <a:spLocks noGrp="1"/>
          </p:cNvSpPr>
          <p:nvPr>
            <p:ph idx="1"/>
          </p:nvPr>
        </p:nvSpPr>
        <p:spPr>
          <a:xfrm>
            <a:off x="457200" y="1295400"/>
            <a:ext cx="8229600" cy="4830763"/>
          </a:xfrm>
        </p:spPr>
        <p:txBody>
          <a:bodyPr/>
          <a:lstStyle/>
          <a:p>
            <a:pPr marL="0" indent="0">
              <a:buNone/>
            </a:pPr>
            <a:br>
              <a:rPr lang="en-GB" dirty="0">
                <a:latin typeface="Comic Sans MS" panose="030F0702030302020204" pitchFamily="66" charset="0"/>
              </a:rPr>
            </a:br>
            <a:br>
              <a:rPr lang="en-GB" dirty="0">
                <a:latin typeface="Comic Sans MS" panose="030F0702030302020204" pitchFamily="66" charset="0"/>
              </a:rPr>
            </a:b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6600" y="1295400"/>
            <a:ext cx="2590800" cy="1943100"/>
          </a:xfrm>
          <a:prstGeom prst="rect">
            <a:avLst/>
          </a:prstGeom>
        </p:spPr>
      </p:pic>
      <p:sp>
        <p:nvSpPr>
          <p:cNvPr id="6" name="TextBox 5"/>
          <p:cNvSpPr txBox="1"/>
          <p:nvPr/>
        </p:nvSpPr>
        <p:spPr>
          <a:xfrm>
            <a:off x="838200" y="4038600"/>
            <a:ext cx="7848600" cy="2862322"/>
          </a:xfrm>
          <a:prstGeom prst="rect">
            <a:avLst/>
          </a:prstGeom>
          <a:noFill/>
        </p:spPr>
        <p:txBody>
          <a:bodyPr wrap="square" rtlCol="0">
            <a:spAutoFit/>
          </a:bodyPr>
          <a:lstStyle/>
          <a:p>
            <a:pPr marL="285750" indent="-285750">
              <a:buFont typeface="Wingdings" panose="05000000000000000000" pitchFamily="2" charset="2"/>
              <a:buChar char="§"/>
            </a:pPr>
            <a:r>
              <a:rPr lang="en-GB" sz="3600" dirty="0">
                <a:latin typeface="SassoonPrimaryInfant" panose="00000400000000000000" pitchFamily="2" charset="0"/>
              </a:rPr>
              <a:t>Silly soup</a:t>
            </a:r>
          </a:p>
          <a:p>
            <a:pPr marL="285750" indent="-285750">
              <a:buFont typeface="Wingdings" panose="05000000000000000000" pitchFamily="2" charset="2"/>
              <a:buChar char="§"/>
            </a:pPr>
            <a:r>
              <a:rPr lang="en-GB" sz="3600" dirty="0">
                <a:latin typeface="SassoonPrimaryInfant" panose="00000400000000000000" pitchFamily="2" charset="0"/>
              </a:rPr>
              <a:t>Rhyming bingo</a:t>
            </a:r>
          </a:p>
          <a:p>
            <a:pPr marL="285750" indent="-285750">
              <a:buFont typeface="Wingdings" panose="05000000000000000000" pitchFamily="2" charset="2"/>
              <a:buChar char="§"/>
            </a:pPr>
            <a:r>
              <a:rPr lang="en-GB" sz="3600" dirty="0">
                <a:latin typeface="SassoonPrimaryInfant" panose="00000400000000000000" pitchFamily="2" charset="0"/>
              </a:rPr>
              <a:t>Rhyming pairs</a:t>
            </a:r>
          </a:p>
          <a:p>
            <a:pPr marL="285750" indent="-285750">
              <a:buFont typeface="Wingdings" panose="05000000000000000000" pitchFamily="2" charset="2"/>
              <a:buChar char="§"/>
            </a:pPr>
            <a:r>
              <a:rPr lang="en-GB" sz="3600" dirty="0">
                <a:latin typeface="SassoonPrimaryInfant" panose="00000400000000000000" pitchFamily="2" charset="0"/>
              </a:rPr>
              <a:t>Finish the rhyme</a:t>
            </a:r>
          </a:p>
          <a:p>
            <a:pPr marL="285750" indent="-285750">
              <a:buFont typeface="Wingdings" panose="05000000000000000000" pitchFamily="2" charset="2"/>
              <a:buChar char="§"/>
            </a:pPr>
            <a:r>
              <a:rPr lang="en-GB" sz="3600" dirty="0">
                <a:latin typeface="SassoonPrimaryInfant" panose="00000400000000000000" pitchFamily="2" charset="0"/>
              </a:rPr>
              <a:t>Odd one out</a:t>
            </a:r>
          </a:p>
        </p:txBody>
      </p:sp>
    </p:spTree>
    <p:extLst>
      <p:ext uri="{BB962C8B-B14F-4D97-AF65-F5344CB8AC3E}">
        <p14:creationId xmlns:p14="http://schemas.microsoft.com/office/powerpoint/2010/main" val="81811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Alliteration</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endParaRPr lang="en-GB" dirty="0"/>
          </a:p>
          <a:p>
            <a:endParaRPr lang="en-GB" dirty="0"/>
          </a:p>
        </p:txBody>
      </p:sp>
      <p:sp>
        <p:nvSpPr>
          <p:cNvPr id="4" name="TextBox 3"/>
          <p:cNvSpPr txBox="1"/>
          <p:nvPr/>
        </p:nvSpPr>
        <p:spPr>
          <a:xfrm>
            <a:off x="762000" y="1752600"/>
            <a:ext cx="7772400" cy="3416320"/>
          </a:xfrm>
          <a:prstGeom prst="rect">
            <a:avLst/>
          </a:prstGeom>
          <a:noFill/>
        </p:spPr>
        <p:txBody>
          <a:bodyPr wrap="square" rtlCol="0">
            <a:spAutoFit/>
          </a:bodyPr>
          <a:lstStyle/>
          <a:p>
            <a:pPr marL="571500" indent="-571500">
              <a:buFont typeface="Wingdings" panose="05000000000000000000" pitchFamily="2" charset="2"/>
              <a:buChar char="§"/>
            </a:pPr>
            <a:r>
              <a:rPr lang="en-GB" sz="3600" dirty="0">
                <a:latin typeface="SassoonPrimaryInfant" panose="00000400000000000000" pitchFamily="2" charset="0"/>
              </a:rPr>
              <a:t>Our name rhymes</a:t>
            </a:r>
          </a:p>
          <a:p>
            <a:pPr marL="571500" indent="-571500">
              <a:buFont typeface="Wingdings" panose="05000000000000000000" pitchFamily="2" charset="2"/>
              <a:buChar char="§"/>
            </a:pPr>
            <a:r>
              <a:rPr lang="en-GB" sz="3600" dirty="0">
                <a:latin typeface="SassoonPrimaryInfant" panose="00000400000000000000" pitchFamily="2" charset="0"/>
              </a:rPr>
              <a:t>Tongue twisters</a:t>
            </a:r>
          </a:p>
          <a:p>
            <a:pPr marL="571500" indent="-571500">
              <a:buFont typeface="Wingdings" panose="05000000000000000000" pitchFamily="2" charset="2"/>
              <a:buChar char="§"/>
            </a:pPr>
            <a:r>
              <a:rPr lang="en-GB" sz="3600" dirty="0">
                <a:latin typeface="SassoonPrimaryInfant" panose="00000400000000000000" pitchFamily="2" charset="0"/>
              </a:rPr>
              <a:t>Collections of objects beginning with the same sound</a:t>
            </a:r>
          </a:p>
          <a:p>
            <a:pPr marL="571500" indent="-571500">
              <a:buFont typeface="Wingdings" panose="05000000000000000000" pitchFamily="2" charset="2"/>
              <a:buChar char="§"/>
            </a:pPr>
            <a:r>
              <a:rPr lang="en-GB" sz="3600" dirty="0">
                <a:latin typeface="SassoonPrimaryInfant" panose="00000400000000000000" pitchFamily="2" charset="0"/>
              </a:rPr>
              <a:t>Using pure sound (not adding ‘</a:t>
            </a:r>
            <a:r>
              <a:rPr lang="en-GB" sz="3600" dirty="0" err="1">
                <a:latin typeface="SassoonPrimaryInfant" panose="00000400000000000000" pitchFamily="2" charset="0"/>
              </a:rPr>
              <a:t>suh</a:t>
            </a:r>
            <a:r>
              <a:rPr lang="en-GB" sz="3600" dirty="0">
                <a:latin typeface="SassoonPrimaryInfant" panose="00000400000000000000" pitchFamily="2" charset="0"/>
              </a:rPr>
              <a:t>’ needs to be ‘</a:t>
            </a:r>
            <a:r>
              <a:rPr lang="en-GB" sz="3600" dirty="0" err="1">
                <a:latin typeface="SassoonPrimaryInfant" panose="00000400000000000000" pitchFamily="2" charset="0"/>
              </a:rPr>
              <a:t>ssss</a:t>
            </a:r>
            <a:r>
              <a:rPr lang="en-GB" sz="3600" dirty="0">
                <a:latin typeface="SassoonPrimaryInfant" panose="00000400000000000000" pitchFamily="2" charset="0"/>
              </a:rPr>
              <a:t>’ ‘mmm’ not ‘</a:t>
            </a:r>
            <a:r>
              <a:rPr lang="en-GB" sz="3600" dirty="0" err="1">
                <a:latin typeface="SassoonPrimaryInfant" panose="00000400000000000000" pitchFamily="2" charset="0"/>
              </a:rPr>
              <a:t>muh</a:t>
            </a:r>
            <a:r>
              <a:rPr lang="en-GB" sz="3600" dirty="0">
                <a:latin typeface="SassoonPrimaryInfant" panose="00000400000000000000" pitchFamily="2" charset="0"/>
              </a:rPr>
              <a:t>’</a:t>
            </a:r>
          </a:p>
        </p:txBody>
      </p:sp>
    </p:spTree>
    <p:extLst>
      <p:ext uri="{BB962C8B-B14F-4D97-AF65-F5344CB8AC3E}">
        <p14:creationId xmlns:p14="http://schemas.microsoft.com/office/powerpoint/2010/main" val="381143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Pure sounds</a:t>
            </a:r>
          </a:p>
        </p:txBody>
      </p:sp>
      <p:sp>
        <p:nvSpPr>
          <p:cNvPr id="3" name="Content Placeholder 2"/>
          <p:cNvSpPr>
            <a:spLocks noGrp="1"/>
          </p:cNvSpPr>
          <p:nvPr>
            <p:ph idx="1"/>
          </p:nvPr>
        </p:nvSpPr>
        <p:spPr/>
        <p:txBody>
          <a:bodyPr>
            <a:normAutofit/>
          </a:bodyPr>
          <a:lstStyle/>
          <a:p>
            <a:r>
              <a:rPr lang="en-GB" sz="6000" dirty="0">
                <a:solidFill>
                  <a:srgbClr val="FFFF00"/>
                </a:solidFill>
                <a:hlinkClick r:id="rId2"/>
              </a:rPr>
              <a:t>www.YouTube.com/watch?v=1wJx1NSineE</a:t>
            </a:r>
            <a:endParaRPr lang="en-GB" sz="6000" dirty="0">
              <a:solidFill>
                <a:srgbClr val="FFFF00"/>
              </a:solidFill>
            </a:endParaRPr>
          </a:p>
          <a:p>
            <a:endParaRPr lang="en-GB" sz="6000" dirty="0">
              <a:solidFill>
                <a:srgbClr val="FFFF00"/>
              </a:solidFill>
            </a:endParaRPr>
          </a:p>
          <a:p>
            <a:endParaRPr lang="en-GB" sz="6000" dirty="0">
              <a:solidFill>
                <a:srgbClr val="FFFF00"/>
              </a:solidFill>
            </a:endParaRPr>
          </a:p>
          <a:p>
            <a:endParaRPr lang="en-GB" sz="6000" dirty="0">
              <a:solidFill>
                <a:srgbClr val="FFFF00"/>
              </a:solidFill>
            </a:endParaRPr>
          </a:p>
          <a:p>
            <a:endParaRPr lang="en-GB" sz="6000" dirty="0">
              <a:solidFill>
                <a:srgbClr val="FFFF00"/>
              </a:solidFill>
            </a:endParaRPr>
          </a:p>
        </p:txBody>
      </p:sp>
    </p:spTree>
    <p:extLst>
      <p:ext uri="{BB962C8B-B14F-4D97-AF65-F5344CB8AC3E}">
        <p14:creationId xmlns:p14="http://schemas.microsoft.com/office/powerpoint/2010/main" val="54115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sounds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t>Through stories, role play, sensory activities: ‘swish, swash, squelch, splosh…’</a:t>
            </a:r>
          </a:p>
          <a:p>
            <a:pPr>
              <a:buFont typeface="Wingdings" panose="05000000000000000000" pitchFamily="2" charset="2"/>
              <a:buChar char="§"/>
            </a:pPr>
            <a:r>
              <a:rPr lang="en-GB" dirty="0"/>
              <a:t>Water play: drip, splash, bubble, swoosh.</a:t>
            </a:r>
          </a:p>
          <a:p>
            <a:pPr>
              <a:buFont typeface="Wingdings" panose="05000000000000000000" pitchFamily="2" charset="2"/>
              <a:buChar char="§"/>
            </a:pPr>
            <a:r>
              <a:rPr lang="en-GB" dirty="0"/>
              <a:t>Climbing, moving noises: ‘</a:t>
            </a:r>
            <a:r>
              <a:rPr lang="en-GB" dirty="0" err="1"/>
              <a:t>weeee</a:t>
            </a:r>
            <a:r>
              <a:rPr lang="en-GB" dirty="0"/>
              <a:t>’</a:t>
            </a:r>
          </a:p>
          <a:p>
            <a:pPr>
              <a:buFont typeface="Wingdings" panose="05000000000000000000" pitchFamily="2" charset="2"/>
              <a:buChar char="§"/>
            </a:pPr>
            <a:r>
              <a:rPr lang="en-GB" dirty="0"/>
              <a:t>Loud, quiet, like a bee, like a clock, excited, disappointed etc…</a:t>
            </a:r>
          </a:p>
        </p:txBody>
      </p:sp>
    </p:spTree>
    <p:extLst>
      <p:ext uri="{BB962C8B-B14F-4D97-AF65-F5344CB8AC3E}">
        <p14:creationId xmlns:p14="http://schemas.microsoft.com/office/powerpoint/2010/main" val="36267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Oral blending</a:t>
            </a:r>
          </a:p>
        </p:txBody>
      </p:sp>
      <p:sp>
        <p:nvSpPr>
          <p:cNvPr id="3" name="Content Placeholder 2"/>
          <p:cNvSpPr>
            <a:spLocks noGrp="1"/>
          </p:cNvSpPr>
          <p:nvPr>
            <p:ph idx="1"/>
          </p:nvPr>
        </p:nvSpPr>
        <p:spPr>
          <a:xfrm>
            <a:off x="468923" y="2438400"/>
            <a:ext cx="8229600" cy="3886200"/>
          </a:xfrm>
        </p:spPr>
        <p:txBody>
          <a:bodyPr>
            <a:normAutofit/>
          </a:bodyPr>
          <a:lstStyle/>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85800" y="1905000"/>
            <a:ext cx="8153400" cy="3970318"/>
          </a:xfrm>
          <a:prstGeom prst="rect">
            <a:avLst/>
          </a:prstGeom>
          <a:noFill/>
        </p:spPr>
        <p:txBody>
          <a:bodyPr wrap="square" rtlCol="0">
            <a:spAutoFit/>
          </a:bodyPr>
          <a:lstStyle/>
          <a:p>
            <a:pPr marL="571500" indent="-571500">
              <a:buFont typeface="Wingdings" panose="05000000000000000000" pitchFamily="2" charset="2"/>
              <a:buChar char="§"/>
            </a:pPr>
            <a:r>
              <a:rPr lang="en-GB" sz="3600" dirty="0"/>
              <a:t>Model oral blending: ‘Get your c-</a:t>
            </a:r>
            <a:r>
              <a:rPr lang="en-GB" sz="3600" dirty="0" err="1"/>
              <a:t>oa</a:t>
            </a:r>
            <a:r>
              <a:rPr lang="en-GB" sz="3600" dirty="0"/>
              <a:t>-t; ‘touch your f-</a:t>
            </a:r>
            <a:r>
              <a:rPr lang="en-GB" sz="3600" dirty="0" err="1"/>
              <a:t>ee</a:t>
            </a:r>
            <a:r>
              <a:rPr lang="en-GB" sz="3600" dirty="0"/>
              <a:t>-t’ …</a:t>
            </a:r>
          </a:p>
          <a:p>
            <a:pPr marL="571500" indent="-571500">
              <a:buFont typeface="Wingdings" panose="05000000000000000000" pitchFamily="2" charset="2"/>
              <a:buChar char="§"/>
            </a:pPr>
            <a:r>
              <a:rPr lang="en-GB" sz="3600" dirty="0"/>
              <a:t>I spy with my little eye a c-u-p, z-</a:t>
            </a:r>
            <a:r>
              <a:rPr lang="en-GB" sz="3600" dirty="0" err="1"/>
              <a:t>i</a:t>
            </a:r>
            <a:r>
              <a:rPr lang="en-GB" sz="3600" dirty="0"/>
              <a:t>-p, </a:t>
            </a:r>
          </a:p>
          <a:p>
            <a:r>
              <a:rPr lang="en-GB" sz="3600" dirty="0"/>
              <a:t>     h-a-t…</a:t>
            </a:r>
          </a:p>
          <a:p>
            <a:pPr marL="571500" indent="-571500">
              <a:buFont typeface="Wingdings" panose="05000000000000000000" pitchFamily="2" charset="2"/>
              <a:buChar char="§"/>
            </a:pPr>
            <a:r>
              <a:rPr lang="en-GB" sz="3600" dirty="0"/>
              <a:t>Cross the river (children hold an object, </a:t>
            </a:r>
            <a:r>
              <a:rPr lang="en-GB" sz="3600" dirty="0" err="1"/>
              <a:t>eg</a:t>
            </a:r>
            <a:r>
              <a:rPr lang="en-GB" sz="3600" dirty="0"/>
              <a:t>. peg). Call out p-e-g and child holding that object crosses the river.</a:t>
            </a:r>
          </a:p>
        </p:txBody>
      </p:sp>
    </p:spTree>
    <p:extLst>
      <p:ext uri="{BB962C8B-B14F-4D97-AF65-F5344CB8AC3E}">
        <p14:creationId xmlns:p14="http://schemas.microsoft.com/office/powerpoint/2010/main" val="32408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467600" cy="3046988"/>
          </a:xfrm>
          <a:prstGeom prst="rect">
            <a:avLst/>
          </a:prstGeom>
          <a:noFill/>
        </p:spPr>
        <p:txBody>
          <a:bodyPr wrap="square" rtlCol="0">
            <a:spAutoFit/>
          </a:bodyPr>
          <a:lstStyle/>
          <a:p>
            <a:r>
              <a:rPr lang="en-GB" sz="4800" i="1" dirty="0">
                <a:latin typeface="SassoonPrimaryInfant" panose="00000400000000000000" pitchFamily="2" charset="0"/>
              </a:rPr>
              <a:t>“Once you learn to read you will be forever free.”</a:t>
            </a:r>
          </a:p>
          <a:p>
            <a:endParaRPr lang="en-GB" sz="4800" i="1" dirty="0">
              <a:latin typeface="SassoonPrimaryInfant" panose="00000400000000000000" pitchFamily="2" charset="0"/>
            </a:endParaRPr>
          </a:p>
          <a:p>
            <a:r>
              <a:rPr lang="en-GB" sz="4800" i="1" dirty="0">
                <a:latin typeface="SassoonPrimaryInfant" panose="00000400000000000000" pitchFamily="2" charset="0"/>
              </a:rPr>
              <a:t>Frederick Douglass</a:t>
            </a:r>
          </a:p>
        </p:txBody>
      </p:sp>
    </p:spTree>
    <p:extLst>
      <p:ext uri="{BB962C8B-B14F-4D97-AF65-F5344CB8AC3E}">
        <p14:creationId xmlns:p14="http://schemas.microsoft.com/office/powerpoint/2010/main" val="113992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62000"/>
            <a:ext cx="6400800" cy="4800600"/>
          </a:xfrm>
          <a:prstGeom prst="rect">
            <a:avLst/>
          </a:prstGeom>
        </p:spPr>
      </p:pic>
    </p:spTree>
    <p:extLst>
      <p:ext uri="{BB962C8B-B14F-4D97-AF65-F5344CB8AC3E}">
        <p14:creationId xmlns:p14="http://schemas.microsoft.com/office/powerpoint/2010/main" val="118888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Two</a:t>
            </a:r>
          </a:p>
        </p:txBody>
      </p:sp>
      <p:sp>
        <p:nvSpPr>
          <p:cNvPr id="7" name="TextBox 6"/>
          <p:cNvSpPr txBox="1"/>
          <p:nvPr/>
        </p:nvSpPr>
        <p:spPr>
          <a:xfrm>
            <a:off x="457200" y="1417638"/>
            <a:ext cx="8534400" cy="3970318"/>
          </a:xfrm>
          <a:prstGeom prst="rect">
            <a:avLst/>
          </a:prstGeom>
          <a:noFill/>
        </p:spPr>
        <p:txBody>
          <a:bodyPr wrap="square" rtlCol="0">
            <a:spAutoFit/>
          </a:bodyPr>
          <a:lstStyle/>
          <a:p>
            <a:r>
              <a:rPr lang="en-GB" sz="3600" dirty="0">
                <a:latin typeface="SassoonPrimaryInfant" panose="00000400000000000000" pitchFamily="2" charset="0"/>
              </a:rPr>
              <a:t>Children entering phase two will have experienced a wealth of listening activities including songs, stories and rhymes.  They will be able to distinguish between speech sounds and many will be able to blend and segment words orally. Some will be able to continue a string of rhyming words.</a:t>
            </a:r>
          </a:p>
        </p:txBody>
      </p:sp>
    </p:spTree>
    <p:extLst>
      <p:ext uri="{BB962C8B-B14F-4D97-AF65-F5344CB8AC3E}">
        <p14:creationId xmlns:p14="http://schemas.microsoft.com/office/powerpoint/2010/main" val="220254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SassoonPrimaryInfant" panose="00000400000000000000" pitchFamily="2" charset="0"/>
              </a:rPr>
              <a:t>Letter Progression</a:t>
            </a:r>
          </a:p>
        </p:txBody>
      </p:sp>
      <p:sp>
        <p:nvSpPr>
          <p:cNvPr id="3" name="Content Placeholder 2"/>
          <p:cNvSpPr>
            <a:spLocks noGrp="1"/>
          </p:cNvSpPr>
          <p:nvPr>
            <p:ph idx="1"/>
          </p:nvPr>
        </p:nvSpPr>
        <p:spPr>
          <a:xfrm>
            <a:off x="477644" y="1219200"/>
            <a:ext cx="8229600" cy="4525963"/>
          </a:xfrm>
        </p:spPr>
        <p:txBody>
          <a:bodyPr>
            <a:normAutofit/>
          </a:bodyPr>
          <a:lstStyle/>
          <a:p>
            <a:pPr marL="0" indent="0">
              <a:buNone/>
            </a:pPr>
            <a:r>
              <a:rPr lang="en-GB" sz="2400" dirty="0">
                <a:latin typeface="SassoonPrimaryInfant" panose="00000400000000000000" pitchFamily="2" charset="0"/>
                <a:cs typeface="Arial" panose="020B0604020202020204" pitchFamily="34" charset="0"/>
              </a:rPr>
              <a:t>Phonics is the step up to word recognition.  Automatic reading of all words – decodable and tricky – is the ultimate goal.</a:t>
            </a:r>
          </a:p>
          <a:p>
            <a:pPr marL="0" indent="0">
              <a:buNone/>
            </a:pPr>
            <a:endParaRPr lang="en-GB" sz="2400" dirty="0">
              <a:latin typeface="SassoonPrimaryInfant" panose="00000400000000000000" pitchFamily="2" charset="0"/>
              <a:cs typeface="Arial" panose="020B0604020202020204" pitchFamily="34" charset="0"/>
            </a:endParaRPr>
          </a:p>
          <a:p>
            <a:pPr marL="0" indent="0">
              <a:buNone/>
            </a:pPr>
            <a:r>
              <a:rPr lang="en-GB" sz="2400" dirty="0">
                <a:latin typeface="SassoonPrimaryInfant" panose="00000400000000000000" pitchFamily="2" charset="0"/>
                <a:cs typeface="Arial" panose="020B0604020202020204" pitchFamily="34" charset="0"/>
              </a:rPr>
              <a:t>We follow the order in Letters and Sounds.</a:t>
            </a:r>
          </a:p>
          <a:p>
            <a:pPr marL="0" indent="0">
              <a:buNone/>
            </a:pPr>
            <a:r>
              <a:rPr lang="en-GB" sz="2400" dirty="0">
                <a:latin typeface="SassoonPrimaryInfant" panose="00000400000000000000" pitchFamily="2" charset="0"/>
                <a:cs typeface="Arial" panose="020B0604020202020204" pitchFamily="34" charset="0"/>
              </a:rPr>
              <a:t>We use the ‘Jolly Phonics’ big books to introduce each sound.</a:t>
            </a: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540000" y="3429000"/>
            <a:ext cx="4064000" cy="3048000"/>
          </a:xfrm>
          <a:prstGeom prst="rect">
            <a:avLst/>
          </a:prstGeom>
        </p:spPr>
      </p:pic>
    </p:spTree>
    <p:extLst>
      <p:ext uri="{BB962C8B-B14F-4D97-AF65-F5344CB8AC3E}">
        <p14:creationId xmlns:p14="http://schemas.microsoft.com/office/powerpoint/2010/main" val="234809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Initial Sounds – When children have learned more than one sound they can begin sorting by initial sound</a:t>
            </a:r>
            <a:br>
              <a:rPr lang="en-GB" sz="2800" dirty="0"/>
            </a:b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50273" y="1438420"/>
            <a:ext cx="3352800" cy="2514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800" y="3429000"/>
            <a:ext cx="3606800" cy="2705100"/>
          </a:xfrm>
          <a:prstGeom prst="rect">
            <a:avLst/>
          </a:prstGeom>
        </p:spPr>
      </p:pic>
    </p:spTree>
    <p:extLst>
      <p:ext uri="{BB962C8B-B14F-4D97-AF65-F5344CB8AC3E}">
        <p14:creationId xmlns:p14="http://schemas.microsoft.com/office/powerpoint/2010/main" val="116698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85800"/>
            <a:ext cx="7696200" cy="1200329"/>
          </a:xfrm>
          <a:prstGeom prst="rect">
            <a:avLst/>
          </a:prstGeom>
          <a:noFill/>
        </p:spPr>
        <p:txBody>
          <a:bodyPr wrap="square" rtlCol="0">
            <a:spAutoFit/>
          </a:bodyPr>
          <a:lstStyle/>
          <a:p>
            <a:pPr algn="ctr"/>
            <a:r>
              <a:rPr lang="en-GB" sz="3600" dirty="0">
                <a:latin typeface="SassoonPrimaryInfant" panose="00000400000000000000" pitchFamily="2" charset="0"/>
              </a:rPr>
              <a:t>Learning to write letters in different and interesting ways.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06911"/>
            <a:ext cx="3200400" cy="24003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267200" y="2971800"/>
            <a:ext cx="3962400" cy="2971800"/>
          </a:xfrm>
          <a:prstGeom prst="rect">
            <a:avLst/>
          </a:prstGeom>
        </p:spPr>
      </p:pic>
    </p:spTree>
    <p:extLst>
      <p:ext uri="{BB962C8B-B14F-4D97-AF65-F5344CB8AC3E}">
        <p14:creationId xmlns:p14="http://schemas.microsoft.com/office/powerpoint/2010/main" val="85422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Blending c-v-c words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337" t="9459" r="31082" b="9460"/>
          <a:stretch/>
        </p:blipFill>
        <p:spPr>
          <a:xfrm>
            <a:off x="914400" y="1676400"/>
            <a:ext cx="2402840" cy="33528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33" t="17778" r="16666" b="20000"/>
          <a:stretch/>
        </p:blipFill>
        <p:spPr>
          <a:xfrm>
            <a:off x="4419600" y="2082800"/>
            <a:ext cx="3810000" cy="2540000"/>
          </a:xfrm>
          <a:prstGeom prst="rect">
            <a:avLst/>
          </a:prstGeom>
        </p:spPr>
      </p:pic>
    </p:spTree>
    <p:extLst>
      <p:ext uri="{BB962C8B-B14F-4D97-AF65-F5344CB8AC3E}">
        <p14:creationId xmlns:p14="http://schemas.microsoft.com/office/powerpoint/2010/main" val="269634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0000" t="23333" r="38333" b="5555"/>
          <a:stretch/>
        </p:blipFill>
        <p:spPr>
          <a:xfrm>
            <a:off x="762000" y="2884449"/>
            <a:ext cx="2286000" cy="292608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369" t="21739" r="16304" b="30435"/>
          <a:stretch/>
        </p:blipFill>
        <p:spPr>
          <a:xfrm>
            <a:off x="3048000" y="457200"/>
            <a:ext cx="2819400" cy="16764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2500" t="7778" r="25000" b="4444"/>
          <a:stretch/>
        </p:blipFill>
        <p:spPr>
          <a:xfrm>
            <a:off x="5181600" y="2435056"/>
            <a:ext cx="2469216" cy="3824865"/>
          </a:xfrm>
          <a:prstGeom prst="rect">
            <a:avLst/>
          </a:prstGeom>
        </p:spPr>
      </p:pic>
    </p:spTree>
    <p:extLst>
      <p:ext uri="{BB962C8B-B14F-4D97-AF65-F5344CB8AC3E}">
        <p14:creationId xmlns:p14="http://schemas.microsoft.com/office/powerpoint/2010/main" val="212418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High Frequency Words</a:t>
            </a:r>
            <a:br>
              <a:rPr lang="en-GB" dirty="0"/>
            </a:br>
            <a:r>
              <a:rPr lang="en-GB" dirty="0"/>
              <a:t>Tricky Words</a:t>
            </a:r>
          </a:p>
        </p:txBody>
      </p:sp>
      <p:sp>
        <p:nvSpPr>
          <p:cNvPr id="3" name="TextBox 2"/>
          <p:cNvSpPr txBox="1"/>
          <p:nvPr/>
        </p:nvSpPr>
        <p:spPr>
          <a:xfrm>
            <a:off x="838200" y="2514600"/>
            <a:ext cx="7848600" cy="3416320"/>
          </a:xfrm>
          <a:prstGeom prst="rect">
            <a:avLst/>
          </a:prstGeom>
          <a:noFill/>
        </p:spPr>
        <p:txBody>
          <a:bodyPr wrap="square" rtlCol="0">
            <a:spAutoFit/>
          </a:bodyPr>
          <a:lstStyle/>
          <a:p>
            <a:r>
              <a:rPr lang="en-GB" sz="3600" dirty="0">
                <a:latin typeface="SassoonPrimaryInfant" panose="00000400000000000000" pitchFamily="2" charset="0"/>
              </a:rPr>
              <a:t>Many words cannot be blended to read but simply have to be learnt to sight read.  They are words that occur frequently in text so can play games such as ‘spot the word’ or use highlighters to find the tricky word.</a:t>
            </a:r>
          </a:p>
        </p:txBody>
      </p:sp>
    </p:spTree>
    <p:extLst>
      <p:ext uri="{BB962C8B-B14F-4D97-AF65-F5344CB8AC3E}">
        <p14:creationId xmlns:p14="http://schemas.microsoft.com/office/powerpoint/2010/main" val="115810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646331"/>
          </a:xfrm>
          <a:prstGeom prst="rect">
            <a:avLst/>
          </a:prstGeom>
          <a:noFill/>
        </p:spPr>
        <p:txBody>
          <a:bodyPr wrap="square" rtlCol="0">
            <a:spAutoFit/>
          </a:bodyPr>
          <a:lstStyle/>
          <a:p>
            <a:pPr algn="ctr"/>
            <a:r>
              <a:rPr lang="en-GB" sz="3600" dirty="0">
                <a:latin typeface="SassoonPrimaryInfant" panose="00000400000000000000" pitchFamily="2" charset="0"/>
              </a:rPr>
              <a:t>Reading Captions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714969"/>
            <a:ext cx="5867400" cy="4382441"/>
          </a:xfrm>
          <a:prstGeom prst="rect">
            <a:avLst/>
          </a:prstGeom>
        </p:spPr>
      </p:pic>
    </p:spTree>
    <p:extLst>
      <p:ext uri="{BB962C8B-B14F-4D97-AF65-F5344CB8AC3E}">
        <p14:creationId xmlns:p14="http://schemas.microsoft.com/office/powerpoint/2010/main" val="316331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467600" cy="3785652"/>
          </a:xfrm>
          <a:prstGeom prst="rect">
            <a:avLst/>
          </a:prstGeom>
          <a:noFill/>
        </p:spPr>
        <p:txBody>
          <a:bodyPr wrap="square" rtlCol="0">
            <a:spAutoFit/>
          </a:bodyPr>
          <a:lstStyle/>
          <a:p>
            <a:r>
              <a:rPr lang="en-GB" sz="4000" dirty="0">
                <a:latin typeface="SassoonPrimaryInfant" panose="00000400000000000000" pitchFamily="2" charset="0"/>
              </a:rPr>
              <a:t>The more you read</a:t>
            </a:r>
          </a:p>
          <a:p>
            <a:r>
              <a:rPr lang="en-GB" sz="4000" dirty="0">
                <a:latin typeface="SassoonPrimaryInfant" panose="00000400000000000000" pitchFamily="2" charset="0"/>
              </a:rPr>
              <a:t>The more things that you know</a:t>
            </a:r>
          </a:p>
          <a:p>
            <a:r>
              <a:rPr lang="en-GB" sz="4000" dirty="0">
                <a:latin typeface="SassoonPrimaryInfant" panose="00000400000000000000" pitchFamily="2" charset="0"/>
              </a:rPr>
              <a:t>The more you learn</a:t>
            </a:r>
          </a:p>
          <a:p>
            <a:r>
              <a:rPr lang="en-GB" sz="4000" dirty="0">
                <a:latin typeface="SassoonPrimaryInfant" panose="00000400000000000000" pitchFamily="2" charset="0"/>
              </a:rPr>
              <a:t>The more places you will go</a:t>
            </a:r>
          </a:p>
          <a:p>
            <a:endParaRPr lang="en-GB" sz="4000" dirty="0">
              <a:latin typeface="SassoonPrimaryInfant" panose="00000400000000000000" pitchFamily="2" charset="0"/>
            </a:endParaRPr>
          </a:p>
          <a:p>
            <a:r>
              <a:rPr lang="en-GB" sz="4000" dirty="0">
                <a:latin typeface="SassoonPrimaryInfant" panose="00000400000000000000" pitchFamily="2" charset="0"/>
              </a:rPr>
              <a:t>Dr Seuss</a:t>
            </a:r>
          </a:p>
        </p:txBody>
      </p:sp>
    </p:spTree>
    <p:extLst>
      <p:ext uri="{BB962C8B-B14F-4D97-AF65-F5344CB8AC3E}">
        <p14:creationId xmlns:p14="http://schemas.microsoft.com/office/powerpoint/2010/main" val="82381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848600" cy="5016758"/>
          </a:xfrm>
          <a:prstGeom prst="rect">
            <a:avLst/>
          </a:prstGeom>
          <a:noFill/>
        </p:spPr>
        <p:txBody>
          <a:bodyPr wrap="square" rtlCol="0">
            <a:spAutoFit/>
          </a:bodyPr>
          <a:lstStyle/>
          <a:p>
            <a:r>
              <a:rPr lang="en-GB" sz="3200" dirty="0">
                <a:latin typeface="SassoonPrimaryInfant" panose="00000400000000000000" pitchFamily="2" charset="0"/>
              </a:rPr>
              <a:t>It is crucial for children to develop a life-long love of reading.  Reading consist of two dimensions: language comprehension and word reading.  Language comprehension (necessary for both reading and writing) starts from birth.  It only develops when adults talk </a:t>
            </a:r>
            <a:r>
              <a:rPr lang="en-GB" sz="3200" i="1" dirty="0">
                <a:latin typeface="SassoonPrimaryInfant" panose="00000400000000000000" pitchFamily="2" charset="0"/>
              </a:rPr>
              <a:t>with </a:t>
            </a:r>
            <a:r>
              <a:rPr lang="en-GB" sz="3200" dirty="0">
                <a:latin typeface="SassoonPrimaryInfant" panose="00000400000000000000" pitchFamily="2" charset="0"/>
              </a:rPr>
              <a:t>children about the world around them and the books that they read together.  Enjoying rhymes, poems, songs, stories and non-fiction books together.</a:t>
            </a:r>
            <a:endParaRPr lang="en-GB" sz="3200" i="1" dirty="0">
              <a:latin typeface="SassoonPrimaryInfant" panose="00000400000000000000" pitchFamily="2" charset="0"/>
            </a:endParaRPr>
          </a:p>
        </p:txBody>
      </p:sp>
    </p:spTree>
    <p:extLst>
      <p:ext uri="{BB962C8B-B14F-4D97-AF65-F5344CB8AC3E}">
        <p14:creationId xmlns:p14="http://schemas.microsoft.com/office/powerpoint/2010/main" val="154886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239000" cy="5509200"/>
          </a:xfrm>
          <a:prstGeom prst="rect">
            <a:avLst/>
          </a:prstGeom>
          <a:noFill/>
        </p:spPr>
        <p:txBody>
          <a:bodyPr wrap="square" rtlCol="0">
            <a:spAutoFit/>
          </a:bodyPr>
          <a:lstStyle/>
          <a:p>
            <a:r>
              <a:rPr lang="en-GB" sz="3200" dirty="0">
                <a:latin typeface="SassoonPrimaryInfant" panose="00000400000000000000" pitchFamily="2" charset="0"/>
              </a:rPr>
              <a:t>Skilled word reading, taught later, involves both the speedy working out of the pronunciation of unfamiliar words (decoding) and the speedy recognition of familiar printed words.  </a:t>
            </a:r>
          </a:p>
          <a:p>
            <a:r>
              <a:rPr lang="en-GB" sz="3200" dirty="0">
                <a:latin typeface="SassoonPrimaryInfant" panose="00000400000000000000" pitchFamily="2" charset="0"/>
              </a:rPr>
              <a:t>Writing involves transcription (spelling and handwriting) and composition (articulating ideas and structuring them </a:t>
            </a:r>
            <a:r>
              <a:rPr lang="en-GB" sz="3200" i="1" dirty="0">
                <a:latin typeface="SassoonPrimaryInfant" panose="00000400000000000000" pitchFamily="2" charset="0"/>
              </a:rPr>
              <a:t>in speech</a:t>
            </a:r>
            <a:r>
              <a:rPr lang="en-GB" sz="3200" dirty="0">
                <a:latin typeface="SassoonPrimaryInfant" panose="00000400000000000000" pitchFamily="2" charset="0"/>
              </a:rPr>
              <a:t>, before writing.</a:t>
            </a:r>
          </a:p>
          <a:p>
            <a:endParaRPr lang="en-GB" sz="3200" i="1" dirty="0">
              <a:latin typeface="SassoonPrimaryInfant" panose="00000400000000000000" pitchFamily="2" charset="0"/>
            </a:endParaRPr>
          </a:p>
          <a:p>
            <a:pPr algn="ctr"/>
            <a:r>
              <a:rPr lang="en-GB" sz="3200" i="1" dirty="0">
                <a:latin typeface="SassoonPrimaryInfant" panose="00000400000000000000" pitchFamily="2" charset="0"/>
              </a:rPr>
              <a:t>Development Matters 2020</a:t>
            </a:r>
          </a:p>
        </p:txBody>
      </p:sp>
    </p:spTree>
    <p:extLst>
      <p:ext uri="{BB962C8B-B14F-4D97-AF65-F5344CB8AC3E}">
        <p14:creationId xmlns:p14="http://schemas.microsoft.com/office/powerpoint/2010/main" val="190740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4400" dirty="0"/>
              <a:t>Aim: To help you understand how we support children in their phonic journey.</a:t>
            </a:r>
          </a:p>
          <a:p>
            <a:pPr marL="0" indent="0">
              <a:buNone/>
            </a:pPr>
            <a:endParaRPr lang="en-GB" sz="4400" i="1" dirty="0">
              <a:latin typeface="Arial" panose="020B060402020202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46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85800"/>
            <a:ext cx="7696200" cy="5693866"/>
          </a:xfrm>
          <a:prstGeom prst="rect">
            <a:avLst/>
          </a:prstGeom>
          <a:noFill/>
        </p:spPr>
        <p:txBody>
          <a:bodyPr wrap="square" rtlCol="0">
            <a:spAutoFit/>
          </a:bodyPr>
          <a:lstStyle/>
          <a:p>
            <a:r>
              <a:rPr lang="en-GB" sz="2800" dirty="0">
                <a:latin typeface="SassoonPrimaryInfant" panose="00000400000000000000" pitchFamily="2" charset="0"/>
              </a:rPr>
              <a:t>Children in early years will be learning to understand:</a:t>
            </a:r>
          </a:p>
          <a:p>
            <a:endParaRPr lang="en-GB" sz="2800" dirty="0">
              <a:latin typeface="SassoonPrimaryInfant" panose="00000400000000000000" pitchFamily="2" charset="0"/>
            </a:endParaRPr>
          </a:p>
          <a:p>
            <a:r>
              <a:rPr lang="en-GB" sz="2800" dirty="0">
                <a:latin typeface="SassoonPrimaryInfant" panose="00000400000000000000" pitchFamily="2" charset="0"/>
              </a:rPr>
              <a:t>That print has meaning</a:t>
            </a:r>
          </a:p>
          <a:p>
            <a:endParaRPr lang="en-GB" sz="2800" dirty="0">
              <a:latin typeface="SassoonPrimaryInfant" panose="00000400000000000000" pitchFamily="2" charset="0"/>
            </a:endParaRPr>
          </a:p>
          <a:p>
            <a:r>
              <a:rPr lang="en-GB" sz="2800" dirty="0">
                <a:latin typeface="SassoonPrimaryInfant" panose="00000400000000000000" pitchFamily="2" charset="0"/>
              </a:rPr>
              <a:t>Print can have different purposes</a:t>
            </a:r>
          </a:p>
          <a:p>
            <a:endParaRPr lang="en-GB" sz="2800" dirty="0">
              <a:latin typeface="SassoonPrimaryInfant" panose="00000400000000000000" pitchFamily="2" charset="0"/>
            </a:endParaRPr>
          </a:p>
          <a:p>
            <a:r>
              <a:rPr lang="en-GB" sz="2800" dirty="0">
                <a:latin typeface="SassoonPrimaryInfant" panose="00000400000000000000" pitchFamily="2" charset="0"/>
              </a:rPr>
              <a:t>We read English text from left to right and from top to bottom</a:t>
            </a:r>
          </a:p>
          <a:p>
            <a:endParaRPr lang="en-GB" sz="2800" dirty="0">
              <a:latin typeface="SassoonPrimaryInfant" panose="00000400000000000000" pitchFamily="2" charset="0"/>
            </a:endParaRPr>
          </a:p>
          <a:p>
            <a:r>
              <a:rPr lang="en-GB" sz="2800" dirty="0">
                <a:latin typeface="SassoonPrimaryInfant" panose="00000400000000000000" pitchFamily="2" charset="0"/>
              </a:rPr>
              <a:t>The names of the different parts of a book</a:t>
            </a:r>
          </a:p>
          <a:p>
            <a:endParaRPr lang="en-GB" sz="2800" dirty="0">
              <a:latin typeface="SassoonPrimaryInfant" panose="00000400000000000000" pitchFamily="2" charset="0"/>
            </a:endParaRPr>
          </a:p>
          <a:p>
            <a:r>
              <a:rPr lang="en-GB" sz="2800" dirty="0">
                <a:latin typeface="SassoonPrimaryInfant" panose="00000400000000000000" pitchFamily="2" charset="0"/>
              </a:rPr>
              <a:t>Page sequencing</a:t>
            </a:r>
          </a:p>
        </p:txBody>
      </p:sp>
    </p:spTree>
    <p:extLst>
      <p:ext uri="{BB962C8B-B14F-4D97-AF65-F5344CB8AC3E}">
        <p14:creationId xmlns:p14="http://schemas.microsoft.com/office/powerpoint/2010/main" val="198721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8153400" cy="2308324"/>
          </a:xfrm>
          <a:prstGeom prst="rect">
            <a:avLst/>
          </a:prstGeom>
          <a:noFill/>
        </p:spPr>
        <p:txBody>
          <a:bodyPr wrap="square" rtlCol="0">
            <a:spAutoFit/>
          </a:bodyPr>
          <a:lstStyle/>
          <a:p>
            <a:r>
              <a:rPr lang="en-GB" sz="2400" dirty="0">
                <a:latin typeface="SassoonPrimaryInfant" panose="00000400000000000000" pitchFamily="2" charset="0"/>
              </a:rPr>
              <a:t>They will also:</a:t>
            </a:r>
          </a:p>
          <a:p>
            <a:endParaRPr lang="en-GB" sz="2400" dirty="0">
              <a:latin typeface="SassoonPrimaryInfant" panose="00000400000000000000" pitchFamily="2" charset="0"/>
            </a:endParaRPr>
          </a:p>
          <a:p>
            <a:r>
              <a:rPr lang="en-GB" sz="2400" dirty="0">
                <a:latin typeface="SassoonPrimaryInfant" panose="00000400000000000000" pitchFamily="2" charset="0"/>
              </a:rPr>
              <a:t>Engage in extended conversations about stories learning new vocabulary. “</a:t>
            </a:r>
            <a:r>
              <a:rPr lang="en-GB" sz="2400" i="1" dirty="0">
                <a:latin typeface="SassoonPrimaryInfant" panose="00000400000000000000" pitchFamily="2" charset="0"/>
              </a:rPr>
              <a:t>Reading without reflecting is like eating without digesting.” Edmund Burke</a:t>
            </a:r>
            <a:endParaRPr lang="en-GB" sz="2400" dirty="0">
              <a:latin typeface="SassoonPrimaryInfant" panose="00000400000000000000" pitchFamily="2" charset="0"/>
            </a:endParaRPr>
          </a:p>
          <a:p>
            <a:endParaRPr lang="en-GB" sz="2400" dirty="0">
              <a:latin typeface="SassoonPrimaryInfant" panose="00000400000000000000" pitchFamily="2" charset="0"/>
            </a:endParaRPr>
          </a:p>
        </p:txBody>
      </p:sp>
      <p:pic>
        <p:nvPicPr>
          <p:cNvPr id="4" name="Picture 3" descr="A picture containing calendar&#10;&#10;Description automatically generated">
            <a:extLst>
              <a:ext uri="{FF2B5EF4-FFF2-40B4-BE49-F238E27FC236}">
                <a16:creationId xmlns:a16="http://schemas.microsoft.com/office/drawing/2014/main" id="{3C5EB582-12D0-41FA-B2A1-B612BF0CF5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3044707"/>
            <a:ext cx="5105400" cy="3813293"/>
          </a:xfrm>
          <a:prstGeom prst="rect">
            <a:avLst/>
          </a:prstGeom>
        </p:spPr>
      </p:pic>
    </p:spTree>
    <p:extLst>
      <p:ext uri="{BB962C8B-B14F-4D97-AF65-F5344CB8AC3E}">
        <p14:creationId xmlns:p14="http://schemas.microsoft.com/office/powerpoint/2010/main" val="332732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010400" cy="3046988"/>
          </a:xfrm>
          <a:prstGeom prst="rect">
            <a:avLst/>
          </a:prstGeom>
          <a:noFill/>
        </p:spPr>
        <p:txBody>
          <a:bodyPr wrap="square" rtlCol="0">
            <a:spAutoFit/>
          </a:bodyPr>
          <a:lstStyle/>
          <a:p>
            <a:r>
              <a:rPr lang="en-GB" sz="2400" dirty="0">
                <a:latin typeface="SassoonPrimaryInfant" panose="00000400000000000000" pitchFamily="2" charset="0"/>
              </a:rPr>
              <a:t>Develop their phonological awareness so they can spot and suggest rhymes, count or clap syllables in a word, recognise words with the same initial sound</a:t>
            </a:r>
          </a:p>
          <a:p>
            <a:endParaRPr lang="en-GB" sz="2400" dirty="0">
              <a:latin typeface="SassoonPrimaryInfant" panose="00000400000000000000" pitchFamily="2" charset="0"/>
            </a:endParaRPr>
          </a:p>
          <a:p>
            <a:r>
              <a:rPr lang="en-GB" sz="2400" dirty="0">
                <a:latin typeface="SassoonPrimaryInfant" panose="00000400000000000000" pitchFamily="2" charset="0"/>
              </a:rPr>
              <a:t>Use some of their letter knowledge in their early writing (</a:t>
            </a:r>
            <a:r>
              <a:rPr lang="en-GB" sz="2400" dirty="0" err="1">
                <a:latin typeface="SassoonPrimaryInfant" panose="00000400000000000000" pitchFamily="2" charset="0"/>
              </a:rPr>
              <a:t>eg</a:t>
            </a:r>
            <a:r>
              <a:rPr lang="en-GB" sz="2400" dirty="0">
                <a:latin typeface="SassoonPrimaryInfant" panose="00000400000000000000" pitchFamily="2" charset="0"/>
              </a:rPr>
              <a:t>. a pretend shopping list) – write some letters accurately</a:t>
            </a:r>
          </a:p>
          <a:p>
            <a:r>
              <a:rPr lang="en-GB" sz="2400" dirty="0">
                <a:latin typeface="SassoonPrimaryInfant" panose="00000400000000000000" pitchFamily="2" charset="0"/>
              </a:rPr>
              <a:t>Write some or all of their name</a:t>
            </a:r>
          </a:p>
        </p:txBody>
      </p:sp>
    </p:spTree>
    <p:extLst>
      <p:ext uri="{BB962C8B-B14F-4D97-AF65-F5344CB8AC3E}">
        <p14:creationId xmlns:p14="http://schemas.microsoft.com/office/powerpoint/2010/main" val="368343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One</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GB" sz="2800" dirty="0"/>
              <a:t>Joining children in their play to extend their talk and enrich their vocabulary.</a:t>
            </a:r>
          </a:p>
          <a:p>
            <a:pPr>
              <a:buFont typeface="Wingdings" panose="05000000000000000000" pitchFamily="2" charset="2"/>
              <a:buChar char="Ø"/>
            </a:pPr>
            <a:r>
              <a:rPr lang="en-GB" sz="2800" dirty="0"/>
              <a:t>Encouraging children to use language for thinking by asking open questions.</a:t>
            </a:r>
          </a:p>
          <a:p>
            <a:pPr>
              <a:buFont typeface="Wingdings" panose="05000000000000000000" pitchFamily="2" charset="2"/>
              <a:buChar char="Ø"/>
            </a:pPr>
            <a:r>
              <a:rPr lang="en-GB" sz="2800" dirty="0"/>
              <a:t>Providing activities where children can explore sounds.</a:t>
            </a:r>
          </a:p>
          <a:p>
            <a:pPr>
              <a:buFont typeface="Wingdings" panose="05000000000000000000" pitchFamily="2" charset="2"/>
              <a:buChar char="Ø"/>
            </a:pPr>
            <a:r>
              <a:rPr lang="en-GB" sz="2800" dirty="0"/>
              <a:t>Opportunities for role play where children can use language for a range of purposes.</a:t>
            </a:r>
          </a:p>
          <a:p>
            <a:pPr>
              <a:buFont typeface="Wingdings" panose="05000000000000000000" pitchFamily="2" charset="2"/>
              <a:buChar char="Ø"/>
            </a:pPr>
            <a:r>
              <a:rPr lang="en-GB" sz="2800" dirty="0"/>
              <a:t>Encouraging large movements to develop  physical skills necessary for writing.</a:t>
            </a:r>
          </a:p>
        </p:txBody>
      </p:sp>
    </p:spTree>
    <p:extLst>
      <p:ext uri="{BB962C8B-B14F-4D97-AF65-F5344CB8AC3E}">
        <p14:creationId xmlns:p14="http://schemas.microsoft.com/office/powerpoint/2010/main" val="8419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4035</TotalTime>
  <Words>1034</Words>
  <Application>Microsoft Office PowerPoint</Application>
  <PresentationFormat>On-screen Show (4:3)</PresentationFormat>
  <Paragraphs>117</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Comic Sans MS</vt:lpstr>
      <vt:lpstr>SassoonPrimaryInfant</vt:lpstr>
      <vt:lpstr>Wingdings</vt:lpstr>
      <vt:lpstr>Office Theme</vt:lpstr>
      <vt:lpstr>Highclare Preparatory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One</vt:lpstr>
      <vt:lpstr>Sound discrimination</vt:lpstr>
      <vt:lpstr>PowerPoint Presentation</vt:lpstr>
      <vt:lpstr>Instrumental Sounds</vt:lpstr>
      <vt:lpstr>Body Percussion</vt:lpstr>
      <vt:lpstr>Rhythm and Rhyme</vt:lpstr>
      <vt:lpstr>Rhyming games</vt:lpstr>
      <vt:lpstr>Alliteration</vt:lpstr>
      <vt:lpstr>Pure sounds</vt:lpstr>
      <vt:lpstr>Voice sounds</vt:lpstr>
      <vt:lpstr>Oral blending</vt:lpstr>
      <vt:lpstr>PowerPoint Presentation</vt:lpstr>
      <vt:lpstr>Phase Two</vt:lpstr>
      <vt:lpstr>Letter Progression</vt:lpstr>
      <vt:lpstr>Initial Sounds – When children have learned more than one sound they can begin sorting by initial sound </vt:lpstr>
      <vt:lpstr>PowerPoint Presentation</vt:lpstr>
      <vt:lpstr>Blending c-v-c words</vt:lpstr>
      <vt:lpstr>PowerPoint Presentation</vt:lpstr>
      <vt:lpstr>High Frequency Words Tricky Words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Highclare Junior Schools</dc:title>
  <dc:creator>Jo</dc:creator>
  <cp:lastModifiedBy>Jill Harris</cp:lastModifiedBy>
  <cp:revision>81</cp:revision>
  <dcterms:created xsi:type="dcterms:W3CDTF">2017-08-21T11:19:09Z</dcterms:created>
  <dcterms:modified xsi:type="dcterms:W3CDTF">2021-10-29T14:49:20Z</dcterms:modified>
</cp:coreProperties>
</file>