
<file path=[Content_Types].xml><?xml version="1.0" encoding="utf-8"?>
<Types xmlns="http://schemas.openxmlformats.org/package/2006/content-types">
  <Default Extension="bin" ContentType="image/jpeg"/>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bin" ContentType="image/png"/>
  <Override PartName="/ppt/notesSlides/notesSlide2.xml" ContentType="application/vnd.openxmlformats-officedocument.presentationml.notesSlide+xml"/>
  <Override PartName="/ppt/media/image4.bin"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6.bin" ContentType="image/pn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8.bin"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11.bin" ContentType="image/png"/>
  <Override PartName="/ppt/media/image14.bin" ContentType="image/png"/>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1"/>
  </p:notesMasterIdLst>
  <p:sldIdLst>
    <p:sldId id="382" r:id="rId5"/>
    <p:sldId id="1148" r:id="rId6"/>
    <p:sldId id="1157" r:id="rId7"/>
    <p:sldId id="1149" r:id="rId8"/>
    <p:sldId id="1172" r:id="rId9"/>
    <p:sldId id="1168" r:id="rId10"/>
    <p:sldId id="1165" r:id="rId11"/>
    <p:sldId id="1169" r:id="rId12"/>
    <p:sldId id="1173" r:id="rId13"/>
    <p:sldId id="1166" r:id="rId14"/>
    <p:sldId id="1170" r:id="rId15"/>
    <p:sldId id="1174" r:id="rId16"/>
    <p:sldId id="1167" r:id="rId17"/>
    <p:sldId id="1171" r:id="rId18"/>
    <p:sldId id="1175" r:id="rId19"/>
    <p:sldId id="1176"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Source Sans Pro Light" panose="020B0403030403020204" pitchFamily="34" charset="0"/>
      <p:regular r:id="rId28"/>
      <p:italic r:id="rId29"/>
    </p:embeddedFont>
  </p:embeddedFontLst>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8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ags" Target="tags/tag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DEFF19-E1DB-47B0-8796-8B6B7D18A06B}" type="datetimeFigureOut">
              <a:rPr lang="en-GB" smtClean="0"/>
              <a:t>15/08/2023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089D7-8924-4E14-8B8C-D7A44CE955EE}" type="slidenum">
              <a:rPr lang="en-GB" smtClean="0"/>
              <a:t>‹#›</a:t>
            </a:fld>
            <a:endParaRPr lang="en-GB"/>
          </a:p>
        </p:txBody>
      </p:sp>
    </p:spTree>
    <p:extLst>
      <p:ext uri="{BB962C8B-B14F-4D97-AF65-F5344CB8AC3E}">
        <p14:creationId xmlns:p14="http://schemas.microsoft.com/office/powerpoint/2010/main" val="198768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9150" y="1031875"/>
            <a:ext cx="4956175" cy="27892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F65FE3-2505-4C5B-A60C-429678BFB141}" type="slidenum">
              <a:rPr lang="en-US" smtClean="0"/>
              <a:t>1</a:t>
            </a:fld>
            <a:endParaRPr lang="en-US"/>
          </a:p>
        </p:txBody>
      </p:sp>
    </p:spTree>
    <p:extLst>
      <p:ext uri="{BB962C8B-B14F-4D97-AF65-F5344CB8AC3E}">
        <p14:creationId xmlns:p14="http://schemas.microsoft.com/office/powerpoint/2010/main" val="3937609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2EADEE-032C-4364-828A-2871BA4DDBAE}" type="slidenum">
              <a:rPr lang="en-GB" smtClean="0"/>
              <a:t>10</a:t>
            </a:fld>
            <a:endParaRPr lang="en-GB"/>
          </a:p>
        </p:txBody>
      </p:sp>
    </p:spTree>
    <p:extLst>
      <p:ext uri="{BB962C8B-B14F-4D97-AF65-F5344CB8AC3E}">
        <p14:creationId xmlns:p14="http://schemas.microsoft.com/office/powerpoint/2010/main" val="679168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2EADEE-032C-4364-828A-2871BA4DDBAE}" type="slidenum">
              <a:rPr lang="en-GB" smtClean="0"/>
              <a:t>11</a:t>
            </a:fld>
            <a:endParaRPr lang="en-GB"/>
          </a:p>
        </p:txBody>
      </p:sp>
    </p:spTree>
    <p:extLst>
      <p:ext uri="{BB962C8B-B14F-4D97-AF65-F5344CB8AC3E}">
        <p14:creationId xmlns:p14="http://schemas.microsoft.com/office/powerpoint/2010/main" val="1296469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2EADEE-032C-4364-828A-2871BA4DDBAE}" type="slidenum">
              <a:rPr lang="en-GB" smtClean="0"/>
              <a:t>12</a:t>
            </a:fld>
            <a:endParaRPr lang="en-GB"/>
          </a:p>
        </p:txBody>
      </p:sp>
    </p:spTree>
    <p:extLst>
      <p:ext uri="{BB962C8B-B14F-4D97-AF65-F5344CB8AC3E}">
        <p14:creationId xmlns:p14="http://schemas.microsoft.com/office/powerpoint/2010/main" val="1863333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2EADEE-032C-4364-828A-2871BA4DDBAE}" type="slidenum">
              <a:rPr lang="en-GB" smtClean="0"/>
              <a:t>13</a:t>
            </a:fld>
            <a:endParaRPr lang="en-GB"/>
          </a:p>
        </p:txBody>
      </p:sp>
    </p:spTree>
    <p:extLst>
      <p:ext uri="{BB962C8B-B14F-4D97-AF65-F5344CB8AC3E}">
        <p14:creationId xmlns:p14="http://schemas.microsoft.com/office/powerpoint/2010/main" val="596802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2EADEE-032C-4364-828A-2871BA4DDBAE}" type="slidenum">
              <a:rPr lang="en-GB" smtClean="0"/>
              <a:t>14</a:t>
            </a:fld>
            <a:endParaRPr lang="en-GB"/>
          </a:p>
        </p:txBody>
      </p:sp>
    </p:spTree>
    <p:extLst>
      <p:ext uri="{BB962C8B-B14F-4D97-AF65-F5344CB8AC3E}">
        <p14:creationId xmlns:p14="http://schemas.microsoft.com/office/powerpoint/2010/main" val="1787789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2EADEE-032C-4364-828A-2871BA4DDBAE}" type="slidenum">
              <a:rPr lang="en-GB" smtClean="0"/>
              <a:t>15</a:t>
            </a:fld>
            <a:endParaRPr lang="en-GB"/>
          </a:p>
        </p:txBody>
      </p:sp>
    </p:spTree>
    <p:extLst>
      <p:ext uri="{BB962C8B-B14F-4D97-AF65-F5344CB8AC3E}">
        <p14:creationId xmlns:p14="http://schemas.microsoft.com/office/powerpoint/2010/main" val="3362560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2EADEE-032C-4364-828A-2871BA4DDBAE}" type="slidenum">
              <a:rPr lang="en-GB" smtClean="0"/>
              <a:t>16</a:t>
            </a:fld>
            <a:endParaRPr lang="en-GB"/>
          </a:p>
        </p:txBody>
      </p:sp>
    </p:spTree>
    <p:extLst>
      <p:ext uri="{BB962C8B-B14F-4D97-AF65-F5344CB8AC3E}">
        <p14:creationId xmlns:p14="http://schemas.microsoft.com/office/powerpoint/2010/main" val="348826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2EADEE-032C-4364-828A-2871BA4DDBAE}" type="slidenum">
              <a:rPr lang="en-GB" smtClean="0"/>
              <a:t>2</a:t>
            </a:fld>
            <a:endParaRPr lang="en-GB"/>
          </a:p>
        </p:txBody>
      </p:sp>
    </p:spTree>
    <p:extLst>
      <p:ext uri="{BB962C8B-B14F-4D97-AF65-F5344CB8AC3E}">
        <p14:creationId xmlns:p14="http://schemas.microsoft.com/office/powerpoint/2010/main" val="647645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2EADEE-032C-4364-828A-2871BA4DDBAE}" type="slidenum">
              <a:rPr lang="en-GB" smtClean="0"/>
              <a:t>3</a:t>
            </a:fld>
            <a:endParaRPr lang="en-GB"/>
          </a:p>
        </p:txBody>
      </p:sp>
    </p:spTree>
    <p:extLst>
      <p:ext uri="{BB962C8B-B14F-4D97-AF65-F5344CB8AC3E}">
        <p14:creationId xmlns:p14="http://schemas.microsoft.com/office/powerpoint/2010/main" val="1836999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2EADEE-032C-4364-828A-2871BA4DDBAE}" type="slidenum">
              <a:rPr lang="en-GB" smtClean="0"/>
              <a:t>4</a:t>
            </a:fld>
            <a:endParaRPr lang="en-GB"/>
          </a:p>
        </p:txBody>
      </p:sp>
    </p:spTree>
    <p:extLst>
      <p:ext uri="{BB962C8B-B14F-4D97-AF65-F5344CB8AC3E}">
        <p14:creationId xmlns:p14="http://schemas.microsoft.com/office/powerpoint/2010/main" val="2853175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2EADEE-032C-4364-828A-2871BA4DDBAE}" type="slidenum">
              <a:rPr lang="en-GB" smtClean="0"/>
              <a:t>5</a:t>
            </a:fld>
            <a:endParaRPr lang="en-GB"/>
          </a:p>
        </p:txBody>
      </p:sp>
    </p:spTree>
    <p:extLst>
      <p:ext uri="{BB962C8B-B14F-4D97-AF65-F5344CB8AC3E}">
        <p14:creationId xmlns:p14="http://schemas.microsoft.com/office/powerpoint/2010/main" val="3617168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2EADEE-032C-4364-828A-2871BA4DDBAE}" type="slidenum">
              <a:rPr lang="en-GB" smtClean="0"/>
              <a:t>6</a:t>
            </a:fld>
            <a:endParaRPr lang="en-GB"/>
          </a:p>
        </p:txBody>
      </p:sp>
    </p:spTree>
    <p:extLst>
      <p:ext uri="{BB962C8B-B14F-4D97-AF65-F5344CB8AC3E}">
        <p14:creationId xmlns:p14="http://schemas.microsoft.com/office/powerpoint/2010/main" val="2254578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2EADEE-032C-4364-828A-2871BA4DDBAE}" type="slidenum">
              <a:rPr lang="en-GB" smtClean="0"/>
              <a:t>7</a:t>
            </a:fld>
            <a:endParaRPr lang="en-GB"/>
          </a:p>
        </p:txBody>
      </p:sp>
    </p:spTree>
    <p:extLst>
      <p:ext uri="{BB962C8B-B14F-4D97-AF65-F5344CB8AC3E}">
        <p14:creationId xmlns:p14="http://schemas.microsoft.com/office/powerpoint/2010/main" val="89300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2EADEE-032C-4364-828A-2871BA4DDBAE}" type="slidenum">
              <a:rPr lang="en-GB" smtClean="0"/>
              <a:t>8</a:t>
            </a:fld>
            <a:endParaRPr lang="en-GB"/>
          </a:p>
        </p:txBody>
      </p:sp>
    </p:spTree>
    <p:extLst>
      <p:ext uri="{BB962C8B-B14F-4D97-AF65-F5344CB8AC3E}">
        <p14:creationId xmlns:p14="http://schemas.microsoft.com/office/powerpoint/2010/main" val="2145870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2EADEE-032C-4364-828A-2871BA4DDBAE}" type="slidenum">
              <a:rPr lang="en-GB" smtClean="0"/>
              <a:t>9</a:t>
            </a:fld>
            <a:endParaRPr lang="en-GB"/>
          </a:p>
        </p:txBody>
      </p:sp>
    </p:spTree>
    <p:extLst>
      <p:ext uri="{BB962C8B-B14F-4D97-AF65-F5344CB8AC3E}">
        <p14:creationId xmlns:p14="http://schemas.microsoft.com/office/powerpoint/2010/main" val="1779065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C9C59-62D2-5A36-5565-8383F1D6FA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3BECD84-9A60-2252-AA8C-A4F011E7A7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79DDB89-3D0D-E9D7-B9CD-0CA3301F5060}"/>
              </a:ext>
            </a:extLst>
          </p:cNvPr>
          <p:cNvSpPr>
            <a:spLocks noGrp="1"/>
          </p:cNvSpPr>
          <p:nvPr>
            <p:ph type="dt" sz="half" idx="10"/>
          </p:nvPr>
        </p:nvSpPr>
        <p:spPr/>
        <p:txBody>
          <a:bodyPr/>
          <a:lstStyle/>
          <a:p>
            <a:fld id="{DDCB822B-533F-44B7-80B2-525B3C31B116}" type="datetimeFigureOut">
              <a:rPr lang="en-GB" smtClean="0"/>
              <a:t>15/08/2023</a:t>
            </a:fld>
            <a:endParaRPr lang="en-GB"/>
          </a:p>
        </p:txBody>
      </p:sp>
      <p:sp>
        <p:nvSpPr>
          <p:cNvPr id="5" name="Footer Placeholder 4">
            <a:extLst>
              <a:ext uri="{FF2B5EF4-FFF2-40B4-BE49-F238E27FC236}">
                <a16:creationId xmlns:a16="http://schemas.microsoft.com/office/drawing/2014/main" id="{E9988F18-24C4-8CB7-171F-FC2A5CD543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ED78D0-C928-ADD2-49EB-15BACBBF784E}"/>
              </a:ext>
            </a:extLst>
          </p:cNvPr>
          <p:cNvSpPr>
            <a:spLocks noGrp="1"/>
          </p:cNvSpPr>
          <p:nvPr>
            <p:ph type="sldNum" sz="quarter" idx="12"/>
          </p:nvPr>
        </p:nvSpPr>
        <p:spPr/>
        <p:txBody>
          <a:bodyPr/>
          <a:lstStyle/>
          <a:p>
            <a:fld id="{A7957A64-8A35-4210-A049-38273B97F569}" type="slidenum">
              <a:rPr lang="en-GB" smtClean="0"/>
              <a:t>‹#›</a:t>
            </a:fld>
            <a:endParaRPr lang="en-GB"/>
          </a:p>
        </p:txBody>
      </p:sp>
    </p:spTree>
    <p:extLst>
      <p:ext uri="{BB962C8B-B14F-4D97-AF65-F5344CB8AC3E}">
        <p14:creationId xmlns:p14="http://schemas.microsoft.com/office/powerpoint/2010/main" val="35502752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F5A5F-25D0-BE66-E7C3-D21776D385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1E05C0-E0BA-E137-3FAF-E8CEFFF79F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31BC2A-661C-4471-1A08-7CA10841CE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CB822B-533F-44B7-80B2-525B3C31B116}" type="datetimeFigureOut">
              <a:rPr lang="en-GB" smtClean="0"/>
              <a:t>15/08/2023</a:t>
            </a:fld>
            <a:endParaRPr lang="en-GB"/>
          </a:p>
        </p:txBody>
      </p:sp>
      <p:sp>
        <p:nvSpPr>
          <p:cNvPr id="5" name="Footer Placeholder 4">
            <a:extLst>
              <a:ext uri="{FF2B5EF4-FFF2-40B4-BE49-F238E27FC236}">
                <a16:creationId xmlns:a16="http://schemas.microsoft.com/office/drawing/2014/main" id="{00195AE2-0F4A-A5F1-E9BC-0DEC7BF926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9090E9F-9E86-2839-2040-0ECC907EF4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57A64-8A35-4210-A049-38273B97F569}" type="slidenum">
              <a:rPr lang="en-GB" smtClean="0"/>
              <a:t>‹#›</a:t>
            </a:fld>
            <a:endParaRPr lang="en-GB"/>
          </a:p>
        </p:txBody>
      </p:sp>
    </p:spTree>
    <p:extLst>
      <p:ext uri="{BB962C8B-B14F-4D97-AF65-F5344CB8AC3E}">
        <p14:creationId xmlns:p14="http://schemas.microsoft.com/office/powerpoint/2010/main" val="2168738856"/>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bin"/></Relationships>
</file>

<file path=ppt/slides/_rels/slide10.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bin"/><Relationship Id="rId4" Type="http://schemas.openxmlformats.org/officeDocument/2006/relationships/hyperlink" Target="https://go.elevateeducation.com/ssreview?utm_source=Highclare+Schoo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bin"/><Relationship Id="rId4" Type="http://schemas.openxmlformats.org/officeDocument/2006/relationships/hyperlink" Target="https://go.elevateeducation.com/ssreading?utm_source=Highclare+Schoo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3.bin"/><Relationship Id="rId3" Type="http://schemas.openxmlformats.org/officeDocument/2006/relationships/image" Target="../media/image3.bin"/><Relationship Id="rId7" Type="http://schemas.openxmlformats.org/officeDocument/2006/relationships/hyperlink" Target="https://about.jstor.org/oa-and-free/"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2.bin"/><Relationship Id="rId5" Type="http://schemas.openxmlformats.org/officeDocument/2006/relationships/hyperlink" Target="https://scholar.google.com/" TargetMode="External"/><Relationship Id="rId4" Type="http://schemas.openxmlformats.org/officeDocument/2006/relationships/image" Target="../media/image11.bin"/><Relationship Id="rId9" Type="http://schemas.openxmlformats.org/officeDocument/2006/relationships/image" Target="../media/image14.bin"/></Relationships>
</file>

<file path=ppt/slides/_rels/slide16.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www.surveymonkey.co.uk/r/StudySenseiResourc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bin"/></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image" Target="../media/image3.bin"/><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notesSlide" Target="../notesSlides/notesSlide3.xml"/><Relationship Id="rId16" Type="http://schemas.openxmlformats.org/officeDocument/2006/relationships/slide" Target="slide15.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5" Type="http://schemas.openxmlformats.org/officeDocument/2006/relationships/slide" Target="slide14.xml"/><Relationship Id="rId10" Type="http://schemas.openxmlformats.org/officeDocument/2006/relationships/slide" Target="slide9.xml"/><Relationship Id="rId4" Type="http://schemas.openxmlformats.org/officeDocument/2006/relationships/image" Target="../media/image4.bin"/><Relationship Id="rId9" Type="http://schemas.openxmlformats.org/officeDocument/2006/relationships/slide" Target="slide8.xml"/><Relationship Id="rId14" Type="http://schemas.openxmlformats.org/officeDocument/2006/relationships/slide" Target="slide13.xml"/></Relationships>
</file>

<file path=ppt/slides/_rels/slide4.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bin"/><Relationship Id="rId4" Type="http://schemas.openxmlformats.org/officeDocument/2006/relationships/hyperlink" Target="https://go.elevateeducation.com/ssplanner?utm_source=Highclare+Schoo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bin"/></Relationships>
</file>

<file path=ppt/slides/_rels/slide7.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bin"/><Relationship Id="rId4" Type="http://schemas.openxmlformats.org/officeDocument/2006/relationships/hyperlink" Target="https://go.elevateeducation.com/ssnotes?utm_source=Highclare+Schoo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on a table&#10;&#10;Description generated with high confidence">
            <a:extLst>
              <a:ext uri="{FF2B5EF4-FFF2-40B4-BE49-F238E27FC236}">
                <a16:creationId xmlns:a16="http://schemas.microsoft.com/office/drawing/2014/main" id="{87554527-D8BF-41B3-919E-4659153D07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1443" y="159810"/>
            <a:ext cx="11442598" cy="6639982"/>
          </a:xfrm>
          <a:prstGeom prst="rect">
            <a:avLst/>
          </a:prstGeom>
        </p:spPr>
      </p:pic>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84986" y="212542"/>
            <a:ext cx="2223666" cy="822628"/>
          </a:xfrm>
          <a:prstGeom prst="rect">
            <a:avLst/>
          </a:prstGeom>
        </p:spPr>
      </p:pic>
      <p:sp>
        <p:nvSpPr>
          <p:cNvPr id="14" name="Rectangle 13"/>
          <p:cNvSpPr/>
          <p:nvPr/>
        </p:nvSpPr>
        <p:spPr>
          <a:xfrm>
            <a:off x="127959" y="109009"/>
            <a:ext cx="11936082" cy="6639982"/>
          </a:xfrm>
          <a:prstGeom prst="rect">
            <a:avLst/>
          </a:prstGeom>
          <a:noFill/>
          <a:ln w="41275" cap="sq">
            <a:solidFill>
              <a:srgbClr val="2F32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4C1FE6E7-9B8E-4B97-AA6D-3C75482DFF16}"/>
              </a:ext>
            </a:extLst>
          </p:cNvPr>
          <p:cNvGrpSpPr/>
          <p:nvPr/>
        </p:nvGrpSpPr>
        <p:grpSpPr>
          <a:xfrm>
            <a:off x="127959" y="109007"/>
            <a:ext cx="4882871" cy="6652658"/>
            <a:chOff x="172118" y="522837"/>
            <a:chExt cx="4566459" cy="6221564"/>
          </a:xfrm>
        </p:grpSpPr>
        <p:sp>
          <p:nvSpPr>
            <p:cNvPr id="15" name="Rectangle 14">
              <a:extLst>
                <a:ext uri="{FF2B5EF4-FFF2-40B4-BE49-F238E27FC236}">
                  <a16:creationId xmlns:a16="http://schemas.microsoft.com/office/drawing/2014/main" id="{551FD663-8475-4E27-A544-D467936BFC2F}"/>
                </a:ext>
              </a:extLst>
            </p:cNvPr>
            <p:cNvSpPr/>
            <p:nvPr/>
          </p:nvSpPr>
          <p:spPr>
            <a:xfrm>
              <a:off x="172118" y="522839"/>
              <a:ext cx="3835936" cy="6221562"/>
            </a:xfrm>
            <a:prstGeom prst="rect">
              <a:avLst/>
            </a:prstGeom>
            <a:solidFill>
              <a:srgbClr val="2F326B">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en-US" sz="2600">
                  <a:solidFill>
                    <a:prstClr val="white"/>
                  </a:solidFill>
                  <a:latin typeface="BPreplay" charset="0"/>
                  <a:ea typeface="BPreplay" charset="0"/>
                  <a:cs typeface="BPreplay" charset="0"/>
                </a:rPr>
                <a:t> </a:t>
              </a:r>
              <a:endParaRPr lang="en-US" sz="2600">
                <a:solidFill>
                  <a:srgbClr val="214791"/>
                </a:solidFill>
                <a:latin typeface="BPreplay" charset="0"/>
                <a:ea typeface="BPreplay" charset="0"/>
                <a:cs typeface="BPreplay" charset="0"/>
              </a:endParaRPr>
            </a:p>
          </p:txBody>
        </p:sp>
        <p:sp>
          <p:nvSpPr>
            <p:cNvPr id="4" name="Right Triangle 3">
              <a:extLst>
                <a:ext uri="{FF2B5EF4-FFF2-40B4-BE49-F238E27FC236}">
                  <a16:creationId xmlns:a16="http://schemas.microsoft.com/office/drawing/2014/main" id="{51986F18-7269-47B7-8273-11794B4C09C5}"/>
                </a:ext>
              </a:extLst>
            </p:cNvPr>
            <p:cNvSpPr/>
            <p:nvPr/>
          </p:nvSpPr>
          <p:spPr>
            <a:xfrm flipV="1">
              <a:off x="4008054" y="522837"/>
              <a:ext cx="730523" cy="6209710"/>
            </a:xfrm>
            <a:prstGeom prst="rtTriangle">
              <a:avLst/>
            </a:prstGeom>
            <a:solidFill>
              <a:srgbClr val="2F326B">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27959" y="87494"/>
            <a:ext cx="4727482" cy="3207032"/>
          </a:xfrm>
          <a:prstGeom prst="rect">
            <a:avLst/>
          </a:prstGeom>
          <a:noFill/>
        </p:spPr>
        <p:txBody>
          <a:bodyPr wrap="square" lIns="91440" tIns="45720" rIns="91440" bIns="45720" rtlCol="0" anchor="t">
            <a:spAutoFit/>
          </a:bodyPr>
          <a:lstStyle/>
          <a:p>
            <a:pPr>
              <a:lnSpc>
                <a:spcPct val="120000"/>
              </a:lnSpc>
            </a:pPr>
            <a:r>
              <a:rPr lang="en-GB" sz="4000" dirty="0">
                <a:solidFill>
                  <a:schemeClr val="bg1"/>
                </a:solidFill>
                <a:latin typeface="BPreplay"/>
              </a:rPr>
              <a:t>Study Sensei</a:t>
            </a:r>
          </a:p>
          <a:p>
            <a:pPr>
              <a:lnSpc>
                <a:spcPct val="120000"/>
              </a:lnSpc>
            </a:pPr>
            <a:r>
              <a:rPr lang="en-GB" sz="4000" dirty="0">
                <a:solidFill>
                  <a:schemeClr val="bg1"/>
                </a:solidFill>
                <a:latin typeface="BPreplay"/>
              </a:rPr>
              <a:t>Follow-up Tutor Pack</a:t>
            </a:r>
            <a:endParaRPr lang="en-US" sz="4000" dirty="0">
              <a:solidFill>
                <a:schemeClr val="bg1"/>
              </a:solidFill>
            </a:endParaRPr>
          </a:p>
          <a:p>
            <a:pPr>
              <a:lnSpc>
                <a:spcPct val="120000"/>
              </a:lnSpc>
            </a:pPr>
            <a:r>
              <a:rPr lang="en-AU" sz="2800" dirty="0">
                <a:solidFill>
                  <a:schemeClr val="bg1"/>
                </a:solidFill>
                <a:latin typeface="BPreplay"/>
              </a:rPr>
              <a:t>Elevate UK</a:t>
            </a:r>
          </a:p>
          <a:p>
            <a:pPr>
              <a:lnSpc>
                <a:spcPct val="120000"/>
              </a:lnSpc>
            </a:pPr>
            <a:r>
              <a:rPr lang="en-AU" sz="2800" dirty="0" err="1">
                <a:solidFill>
                  <a:schemeClr val="bg1"/>
                </a:solidFill>
                <a:latin typeface="BPreplay"/>
              </a:rPr>
              <a:t>Highclare</a:t>
            </a:r>
            <a:r>
              <a:rPr lang="en-AU" sz="2800" dirty="0">
                <a:solidFill>
                  <a:schemeClr val="bg1"/>
                </a:solidFill>
                <a:latin typeface="BPreplay"/>
              </a:rPr>
              <a:t> School </a:t>
            </a:r>
          </a:p>
          <a:p>
            <a:pPr>
              <a:lnSpc>
                <a:spcPct val="120000"/>
              </a:lnSpc>
            </a:pPr>
            <a:endParaRPr lang="en-AU" sz="500" dirty="0">
              <a:solidFill>
                <a:schemeClr val="bg1"/>
              </a:solidFill>
              <a:latin typeface="BPreplay" panose="02000503000000020004" pitchFamily="50" charset="0"/>
            </a:endParaRPr>
          </a:p>
        </p:txBody>
      </p:sp>
    </p:spTree>
    <p:extLst>
      <p:ext uri="{BB962C8B-B14F-4D97-AF65-F5344CB8AC3E}">
        <p14:creationId xmlns:p14="http://schemas.microsoft.com/office/powerpoint/2010/main" val="2602024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360685" y="0"/>
            <a:ext cx="3258413" cy="866648"/>
          </a:xfrm>
          <a:prstGeom prst="rect">
            <a:avLst/>
          </a:prstGeom>
          <a:solidFill>
            <a:schemeClr val="bg1"/>
          </a:solidFill>
        </p:spPr>
        <p:txBody>
          <a:bodyPr wrap="square" lIns="91440" tIns="45720" rIns="91440" bIns="45720" rtlCol="0" anchor="t">
            <a:spAutoFit/>
          </a:bodyPr>
          <a:lstStyle/>
          <a:p>
            <a:pPr algn="just">
              <a:lnSpc>
                <a:spcPct val="130000"/>
              </a:lnSpc>
            </a:pPr>
            <a:r>
              <a:rPr lang="en-US" sz="2400" b="1">
                <a:solidFill>
                  <a:srgbClr val="214791"/>
                </a:solidFill>
                <a:latin typeface="BPreplay" panose="02000503000000020004" pitchFamily="50" charset="0"/>
              </a:rPr>
              <a:t>Reviewing Your Notes</a:t>
            </a:r>
          </a:p>
          <a:p>
            <a:pPr algn="just">
              <a:lnSpc>
                <a:spcPct val="130000"/>
              </a:lnSpc>
            </a:pPr>
            <a:r>
              <a:rPr lang="en-US" sz="1600" i="1" u="sng">
                <a:solidFill>
                  <a:srgbClr val="214791"/>
                </a:solidFill>
                <a:latin typeface="BPreplay" panose="02000503000000020004" pitchFamily="50" charset="0"/>
              </a:rPr>
              <a:t>Video – 5 mins</a:t>
            </a:r>
            <a:r>
              <a:rPr lang="en-US" sz="1600" b="1">
                <a:solidFill>
                  <a:srgbClr val="214791"/>
                </a:solidFill>
                <a:latin typeface="BPreplay" panose="02000503000000020004" pitchFamily="50" charset="0"/>
              </a:rPr>
              <a:t> </a:t>
            </a: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sp>
        <p:nvSpPr>
          <p:cNvPr id="2" name="TextBox 1">
            <a:extLst>
              <a:ext uri="{FF2B5EF4-FFF2-40B4-BE49-F238E27FC236}">
                <a16:creationId xmlns:a16="http://schemas.microsoft.com/office/drawing/2014/main" id="{92B8C145-AB79-178E-F6EC-8417CDC83894}"/>
              </a:ext>
            </a:extLst>
          </p:cNvPr>
          <p:cNvSpPr txBox="1"/>
          <p:nvPr/>
        </p:nvSpPr>
        <p:spPr>
          <a:xfrm>
            <a:off x="4349679" y="1176047"/>
            <a:ext cx="3492641"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00" i="1" dirty="0">
                <a:solidFill>
                  <a:srgbClr val="000000"/>
                </a:solidFill>
                <a:latin typeface="Source Sans Pro Light" panose="020B0403030403020204" pitchFamily="34" charset="0"/>
                <a:ea typeface="Source Sans Pro Light" panose="020B0403030403020204" pitchFamily="34" charset="0"/>
                <a:cs typeface="Source Sans Pro Light" charset="0"/>
              </a:rPr>
              <a:t>Click the image below for your video:</a:t>
            </a:r>
            <a:endParaRPr lang="en-GB" i="1" dirty="0"/>
          </a:p>
        </p:txBody>
      </p:sp>
      <p:pic>
        <p:nvPicPr>
          <p:cNvPr id="3074" name="Picture 2">
            <a:hlinkClick r:id="rId4"/>
            <a:extLst>
              <a:ext uri="{FF2B5EF4-FFF2-40B4-BE49-F238E27FC236}">
                <a16:creationId xmlns:a16="http://schemas.microsoft.com/office/drawing/2014/main" id="{09346470-5D0F-1E36-E138-7598DC6DA9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5700" y="2081213"/>
            <a:ext cx="480060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799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341435" y="0"/>
            <a:ext cx="3316165" cy="1333891"/>
          </a:xfrm>
          <a:prstGeom prst="rect">
            <a:avLst/>
          </a:prstGeom>
          <a:solidFill>
            <a:schemeClr val="bg1"/>
          </a:solidFill>
        </p:spPr>
        <p:txBody>
          <a:bodyPr wrap="square" lIns="91440" tIns="45720" rIns="91440" bIns="45720" rtlCol="0" anchor="t">
            <a:spAutoFit/>
          </a:bodyPr>
          <a:lstStyle/>
          <a:p>
            <a:pPr algn="just">
              <a:lnSpc>
                <a:spcPct val="130000"/>
              </a:lnSpc>
            </a:pPr>
            <a:r>
              <a:rPr lang="en-US" sz="2400" b="1">
                <a:solidFill>
                  <a:srgbClr val="214791"/>
                </a:solidFill>
                <a:latin typeface="BPreplay" panose="02000503000000020004" pitchFamily="50" charset="0"/>
              </a:rPr>
              <a:t>Reviewing Your Notes</a:t>
            </a:r>
          </a:p>
          <a:p>
            <a:pPr algn="just">
              <a:lnSpc>
                <a:spcPct val="130000"/>
              </a:lnSpc>
            </a:pPr>
            <a:r>
              <a:rPr lang="en-US" sz="1600" i="1" u="sng">
                <a:solidFill>
                  <a:srgbClr val="214791"/>
                </a:solidFill>
                <a:latin typeface="BPreplay" panose="02000503000000020004" pitchFamily="50" charset="0"/>
              </a:rPr>
              <a:t>Discussion – 5 mins</a:t>
            </a:r>
          </a:p>
          <a:p>
            <a:pPr algn="just">
              <a:lnSpc>
                <a:spcPct val="130000"/>
              </a:lnSpc>
            </a:pPr>
            <a:r>
              <a:rPr lang="en-US" sz="2400" b="1">
                <a:solidFill>
                  <a:srgbClr val="214791"/>
                </a:solidFill>
                <a:latin typeface="BPreplay" panose="02000503000000020004" pitchFamily="50" charset="0"/>
              </a:rPr>
              <a:t> </a:t>
            </a: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sp>
        <p:nvSpPr>
          <p:cNvPr id="2" name="TextBox 1">
            <a:extLst>
              <a:ext uri="{FF2B5EF4-FFF2-40B4-BE49-F238E27FC236}">
                <a16:creationId xmlns:a16="http://schemas.microsoft.com/office/drawing/2014/main" id="{2C7DEFF0-8D33-6BAF-A539-2B7C186C8131}"/>
              </a:ext>
            </a:extLst>
          </p:cNvPr>
          <p:cNvSpPr txBox="1"/>
          <p:nvPr/>
        </p:nvSpPr>
        <p:spPr>
          <a:xfrm>
            <a:off x="1437639" y="1057647"/>
            <a:ext cx="9316721" cy="4103496"/>
          </a:xfrm>
          <a:prstGeom prst="rect">
            <a:avLst/>
          </a:prstGeom>
          <a:noFill/>
        </p:spPr>
        <p:txBody>
          <a:bodyPr wrap="square">
            <a:spAutoFit/>
          </a:bodyPr>
          <a:lstStyle/>
          <a:p>
            <a:pPr lvl="0" algn="ctr">
              <a:lnSpc>
                <a:spcPct val="130000"/>
              </a:lnSpc>
            </a:pPr>
            <a:endParaRPr lang="en-AU" sz="4400" u="sng">
              <a:solidFill>
                <a:schemeClr val="accent5">
                  <a:lumMod val="50000"/>
                </a:schemeClr>
              </a:solidFill>
              <a:latin typeface="Source Sans Pro Light" charset="0"/>
              <a:ea typeface="Source Sans Pro Light" charset="0"/>
              <a:cs typeface="Source Sans Pro Light" charset="0"/>
            </a:endParaRPr>
          </a:p>
          <a:p>
            <a:pPr lvl="0" algn="ctr">
              <a:lnSpc>
                <a:spcPct val="130000"/>
              </a:lnSpc>
            </a:pPr>
            <a:r>
              <a:rPr lang="en-GB" sz="4000">
                <a:solidFill>
                  <a:srgbClr val="000000"/>
                </a:solidFill>
                <a:effectLst/>
                <a:latin typeface="Source Sans Pro Light" panose="020B0403030403020204" pitchFamily="34" charset="0"/>
                <a:ea typeface="Source Sans Pro Light" panose="020B0403030403020204" pitchFamily="34" charset="0"/>
              </a:rPr>
              <a:t>When is the best time for you to re-read notes? </a:t>
            </a:r>
          </a:p>
          <a:p>
            <a:pPr lvl="0" algn="ctr">
              <a:lnSpc>
                <a:spcPct val="130000"/>
              </a:lnSpc>
            </a:pPr>
            <a:r>
              <a:rPr lang="en-GB" sz="4000">
                <a:solidFill>
                  <a:srgbClr val="000000"/>
                </a:solidFill>
                <a:latin typeface="Source Sans Pro Light" panose="020B0403030403020204" pitchFamily="34" charset="0"/>
                <a:ea typeface="Source Sans Pro Light" panose="020B0403030403020204" pitchFamily="34" charset="0"/>
              </a:rPr>
              <a:t>&amp;</a:t>
            </a:r>
          </a:p>
          <a:p>
            <a:pPr lvl="0" algn="ctr">
              <a:lnSpc>
                <a:spcPct val="130000"/>
              </a:lnSpc>
            </a:pPr>
            <a:r>
              <a:rPr lang="en-GB" sz="4000">
                <a:solidFill>
                  <a:srgbClr val="000000"/>
                </a:solidFill>
                <a:effectLst/>
                <a:latin typeface="Source Sans Pro Light" panose="020B0403030403020204" pitchFamily="34" charset="0"/>
                <a:ea typeface="Source Sans Pro Light" panose="020B0403030403020204" pitchFamily="34" charset="0"/>
              </a:rPr>
              <a:t>What is the best technique for you?</a:t>
            </a:r>
            <a:r>
              <a:rPr lang="en-US" sz="4000">
                <a:solidFill>
                  <a:srgbClr val="000000"/>
                </a:solidFill>
                <a:effectLst/>
                <a:latin typeface="Source Sans Pro Light" panose="020B0403030403020204" pitchFamily="34" charset="0"/>
                <a:ea typeface="Source Sans Pro Light" panose="020B0403030403020204" pitchFamily="34" charset="0"/>
              </a:rPr>
              <a:t>​</a:t>
            </a:r>
            <a:endParaRPr lang="en-AU" sz="4000">
              <a:solidFill>
                <a:prstClr val="black"/>
              </a:solidFill>
              <a:latin typeface="Source Sans Pro Light" panose="020B0403030403020204" pitchFamily="34" charset="0"/>
              <a:ea typeface="Source Sans Pro Light" panose="020B0403030403020204" pitchFamily="34" charset="0"/>
              <a:cs typeface="Source Sans Pro Light" charset="0"/>
            </a:endParaRPr>
          </a:p>
        </p:txBody>
      </p:sp>
      <p:sp>
        <p:nvSpPr>
          <p:cNvPr id="6" name="TextBox 5">
            <a:extLst>
              <a:ext uri="{FF2B5EF4-FFF2-40B4-BE49-F238E27FC236}">
                <a16:creationId xmlns:a16="http://schemas.microsoft.com/office/drawing/2014/main" id="{425A77D1-C07E-77E0-FF6F-EF07C4E98DE3}"/>
              </a:ext>
            </a:extLst>
          </p:cNvPr>
          <p:cNvSpPr txBox="1"/>
          <p:nvPr/>
        </p:nvSpPr>
        <p:spPr>
          <a:xfrm>
            <a:off x="2992585" y="1057647"/>
            <a:ext cx="6206827" cy="523220"/>
          </a:xfrm>
          <a:prstGeom prst="rect">
            <a:avLst/>
          </a:prstGeom>
          <a:noFill/>
        </p:spPr>
        <p:txBody>
          <a:bodyPr wrap="none" rtlCol="0">
            <a:spAutoFit/>
          </a:bodyPr>
          <a:lstStyle/>
          <a:p>
            <a:r>
              <a:rPr lang="en-GB" sz="2800" b="1" i="1">
                <a:latin typeface="Source Sans Pro Light" panose="020B0403030403020204" pitchFamily="34" charset="0"/>
                <a:ea typeface="Source Sans Pro Light" panose="020B0403030403020204" pitchFamily="34" charset="0"/>
              </a:rPr>
              <a:t>Spend 5 minutes discussing the following:</a:t>
            </a:r>
          </a:p>
        </p:txBody>
      </p:sp>
    </p:spTree>
    <p:extLst>
      <p:ext uri="{BB962C8B-B14F-4D97-AF65-F5344CB8AC3E}">
        <p14:creationId xmlns:p14="http://schemas.microsoft.com/office/powerpoint/2010/main" val="1144874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368016" y="0"/>
            <a:ext cx="3251083" cy="1333891"/>
          </a:xfrm>
          <a:prstGeom prst="rect">
            <a:avLst/>
          </a:prstGeom>
          <a:solidFill>
            <a:schemeClr val="bg1"/>
          </a:solidFill>
        </p:spPr>
        <p:txBody>
          <a:bodyPr wrap="square" lIns="91440" tIns="45720" rIns="91440" bIns="45720" rtlCol="0" anchor="t">
            <a:spAutoFit/>
          </a:bodyPr>
          <a:lstStyle/>
          <a:p>
            <a:pPr algn="just">
              <a:lnSpc>
                <a:spcPct val="130000"/>
              </a:lnSpc>
            </a:pPr>
            <a:r>
              <a:rPr lang="en-US" sz="2400" b="1">
                <a:solidFill>
                  <a:srgbClr val="214791"/>
                </a:solidFill>
                <a:latin typeface="BPreplay" panose="02000503000000020004" pitchFamily="50" charset="0"/>
              </a:rPr>
              <a:t>Reviewing Your Notes</a:t>
            </a:r>
          </a:p>
          <a:p>
            <a:pPr algn="just">
              <a:lnSpc>
                <a:spcPct val="130000"/>
              </a:lnSpc>
            </a:pPr>
            <a:r>
              <a:rPr lang="en-US" sz="1600" i="1" u="sng">
                <a:solidFill>
                  <a:srgbClr val="214791"/>
                </a:solidFill>
                <a:latin typeface="BPreplay" panose="02000503000000020004" pitchFamily="50" charset="0"/>
              </a:rPr>
              <a:t>Activity – 10 mins</a:t>
            </a:r>
          </a:p>
          <a:p>
            <a:pPr algn="just">
              <a:lnSpc>
                <a:spcPct val="130000"/>
              </a:lnSpc>
            </a:pPr>
            <a:r>
              <a:rPr lang="en-US" sz="2400" b="1">
                <a:solidFill>
                  <a:srgbClr val="214791"/>
                </a:solidFill>
                <a:latin typeface="BPreplay" panose="02000503000000020004" pitchFamily="50" charset="0"/>
              </a:rPr>
              <a:t> </a:t>
            </a: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sp>
        <p:nvSpPr>
          <p:cNvPr id="7" name="TextBox 6">
            <a:extLst>
              <a:ext uri="{FF2B5EF4-FFF2-40B4-BE49-F238E27FC236}">
                <a16:creationId xmlns:a16="http://schemas.microsoft.com/office/drawing/2014/main" id="{7BEE0CD9-DAC5-9E95-0F2D-052362908FD6}"/>
              </a:ext>
            </a:extLst>
          </p:cNvPr>
          <p:cNvSpPr txBox="1"/>
          <p:nvPr/>
        </p:nvSpPr>
        <p:spPr>
          <a:xfrm>
            <a:off x="2032000" y="1045831"/>
            <a:ext cx="8128000" cy="1626407"/>
          </a:xfrm>
          <a:prstGeom prst="rect">
            <a:avLst/>
          </a:prstGeom>
          <a:noFill/>
        </p:spPr>
        <p:txBody>
          <a:bodyPr wrap="square">
            <a:spAutoFit/>
          </a:bodyPr>
          <a:lstStyle/>
          <a:p>
            <a:pPr lvl="0" algn="ctr">
              <a:lnSpc>
                <a:spcPct val="130000"/>
              </a:lnSpc>
            </a:pPr>
            <a:r>
              <a:rPr lang="en-GB" sz="4000">
                <a:solidFill>
                  <a:srgbClr val="000000"/>
                </a:solidFill>
                <a:effectLst/>
                <a:latin typeface="Source Sans Pro Light" panose="020B0403030403020204" pitchFamily="34" charset="0"/>
                <a:ea typeface="Source Sans Pro Light" panose="020B0403030403020204" pitchFamily="34" charset="0"/>
              </a:rPr>
              <a:t>Create a set plan you can stick to for your system of review</a:t>
            </a:r>
            <a:endParaRPr lang="en-AU" sz="4000">
              <a:solidFill>
                <a:prstClr val="black"/>
              </a:solidFill>
              <a:latin typeface="Source Sans Pro Light" panose="020B0403030403020204" pitchFamily="34" charset="0"/>
              <a:ea typeface="Source Sans Pro Light" panose="020B0403030403020204" pitchFamily="34" charset="0"/>
              <a:cs typeface="Source Sans Pro Light" charset="0"/>
            </a:endParaRPr>
          </a:p>
        </p:txBody>
      </p:sp>
      <p:sp>
        <p:nvSpPr>
          <p:cNvPr id="8" name="TextBox 7">
            <a:extLst>
              <a:ext uri="{FF2B5EF4-FFF2-40B4-BE49-F238E27FC236}">
                <a16:creationId xmlns:a16="http://schemas.microsoft.com/office/drawing/2014/main" id="{FB6D3330-10BB-ACD6-05DF-64CB79E3D488}"/>
              </a:ext>
            </a:extLst>
          </p:cNvPr>
          <p:cNvSpPr txBox="1"/>
          <p:nvPr/>
        </p:nvSpPr>
        <p:spPr>
          <a:xfrm>
            <a:off x="2714305" y="2976332"/>
            <a:ext cx="6764993" cy="1938992"/>
          </a:xfrm>
          <a:prstGeom prst="rect">
            <a:avLst/>
          </a:prstGeom>
          <a:noFill/>
        </p:spPr>
        <p:txBody>
          <a:bodyPr wrap="none" rtlCol="0">
            <a:spAutoFit/>
          </a:bodyPr>
          <a:lstStyle/>
          <a:p>
            <a:r>
              <a:rPr lang="en-GB" sz="2400">
                <a:latin typeface="Source Sans Pro Light" panose="020B0403030403020204" pitchFamily="34" charset="0"/>
                <a:ea typeface="Source Sans Pro Light" panose="020B0403030403020204" pitchFamily="34" charset="0"/>
              </a:rPr>
              <a:t>Think about…</a:t>
            </a:r>
          </a:p>
          <a:p>
            <a:endParaRPr lang="en-GB" sz="2400">
              <a:latin typeface="Source Sans Pro Light" panose="020B0403030403020204" pitchFamily="34" charset="0"/>
              <a:ea typeface="Source Sans Pro Light" panose="020B0403030403020204" pitchFamily="34" charset="0"/>
            </a:endParaRPr>
          </a:p>
          <a:p>
            <a:pPr marL="285750" indent="-285750">
              <a:buFontTx/>
              <a:buChar char="-"/>
            </a:pPr>
            <a:r>
              <a:rPr lang="en-GB" sz="2400" b="1">
                <a:latin typeface="Source Sans Pro Light" panose="020B0403030403020204" pitchFamily="34" charset="0"/>
                <a:ea typeface="Source Sans Pro Light" panose="020B0403030403020204" pitchFamily="34" charset="0"/>
              </a:rPr>
              <a:t>When</a:t>
            </a:r>
            <a:r>
              <a:rPr lang="en-GB" sz="2400">
                <a:latin typeface="Source Sans Pro Light" panose="020B0403030403020204" pitchFamily="34" charset="0"/>
                <a:ea typeface="Source Sans Pro Light" panose="020B0403030403020204" pitchFamily="34" charset="0"/>
              </a:rPr>
              <a:t> you could review;</a:t>
            </a:r>
          </a:p>
          <a:p>
            <a:pPr marL="285750" indent="-285750">
              <a:buFontTx/>
              <a:buChar char="-"/>
            </a:pPr>
            <a:r>
              <a:rPr lang="en-GB" sz="2400" b="1">
                <a:latin typeface="Source Sans Pro Light" panose="020B0403030403020204" pitchFamily="34" charset="0"/>
                <a:ea typeface="Source Sans Pro Light" panose="020B0403030403020204" pitchFamily="34" charset="0"/>
              </a:rPr>
              <a:t>What</a:t>
            </a:r>
            <a:r>
              <a:rPr lang="en-GB" sz="2400">
                <a:latin typeface="Source Sans Pro Light" panose="020B0403030403020204" pitchFamily="34" charset="0"/>
                <a:ea typeface="Source Sans Pro Light" panose="020B0403030403020204" pitchFamily="34" charset="0"/>
              </a:rPr>
              <a:t> notes you could be reviewing from today;</a:t>
            </a:r>
          </a:p>
          <a:p>
            <a:pPr marL="285750" indent="-285750">
              <a:buFontTx/>
              <a:buChar char="-"/>
            </a:pPr>
            <a:r>
              <a:rPr lang="en-GB" sz="2400" b="1">
                <a:latin typeface="Source Sans Pro Light" panose="020B0403030403020204" pitchFamily="34" charset="0"/>
                <a:ea typeface="Source Sans Pro Light" panose="020B0403030403020204" pitchFamily="34" charset="0"/>
              </a:rPr>
              <a:t>Where</a:t>
            </a:r>
            <a:r>
              <a:rPr lang="en-GB" sz="2400">
                <a:latin typeface="Source Sans Pro Light" panose="020B0403030403020204" pitchFamily="34" charset="0"/>
                <a:ea typeface="Source Sans Pro Light" panose="020B0403030403020204" pitchFamily="34" charset="0"/>
              </a:rPr>
              <a:t> you could review (bedroom/bathroom etc). </a:t>
            </a:r>
          </a:p>
        </p:txBody>
      </p:sp>
      <p:graphicFrame>
        <p:nvGraphicFramePr>
          <p:cNvPr id="10" name="Table 10">
            <a:extLst>
              <a:ext uri="{FF2B5EF4-FFF2-40B4-BE49-F238E27FC236}">
                <a16:creationId xmlns:a16="http://schemas.microsoft.com/office/drawing/2014/main" id="{245782E9-FF66-0E51-DA0D-5903C52D6656}"/>
              </a:ext>
            </a:extLst>
          </p:cNvPr>
          <p:cNvGraphicFramePr>
            <a:graphicFrameLocks noGrp="1"/>
          </p:cNvGraphicFramePr>
          <p:nvPr>
            <p:extLst>
              <p:ext uri="{D42A27DB-BD31-4B8C-83A1-F6EECF244321}">
                <p14:modId xmlns:p14="http://schemas.microsoft.com/office/powerpoint/2010/main" val="3518669630"/>
              </p:ext>
            </p:extLst>
          </p:nvPr>
        </p:nvGraphicFramePr>
        <p:xfrm>
          <a:off x="2180560" y="5273326"/>
          <a:ext cx="8127999" cy="1112520"/>
        </p:xfrm>
        <a:graphic>
          <a:graphicData uri="http://schemas.openxmlformats.org/drawingml/2006/table">
            <a:tbl>
              <a:tblPr firstRow="1" bandRow="1">
                <a:tableStyleId>{5A111915-BE36-4E01-A7E5-04B1672EAD32}</a:tableStyleId>
              </a:tblPr>
              <a:tblGrid>
                <a:gridCol w="2709333">
                  <a:extLst>
                    <a:ext uri="{9D8B030D-6E8A-4147-A177-3AD203B41FA5}">
                      <a16:colId xmlns:a16="http://schemas.microsoft.com/office/drawing/2014/main" val="2425215720"/>
                    </a:ext>
                  </a:extLst>
                </a:gridCol>
                <a:gridCol w="2709333">
                  <a:extLst>
                    <a:ext uri="{9D8B030D-6E8A-4147-A177-3AD203B41FA5}">
                      <a16:colId xmlns:a16="http://schemas.microsoft.com/office/drawing/2014/main" val="3396778415"/>
                    </a:ext>
                  </a:extLst>
                </a:gridCol>
                <a:gridCol w="2709333">
                  <a:extLst>
                    <a:ext uri="{9D8B030D-6E8A-4147-A177-3AD203B41FA5}">
                      <a16:colId xmlns:a16="http://schemas.microsoft.com/office/drawing/2014/main" val="2910968371"/>
                    </a:ext>
                  </a:extLst>
                </a:gridCol>
              </a:tblGrid>
              <a:tr h="370840">
                <a:tc>
                  <a:txBody>
                    <a:bodyPr/>
                    <a:lstStyle/>
                    <a:p>
                      <a:r>
                        <a:rPr lang="en-GB"/>
                        <a:t>When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t>What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t>Where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6658303"/>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76186"/>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4881396"/>
                  </a:ext>
                </a:extLst>
              </a:tr>
            </a:tbl>
          </a:graphicData>
        </a:graphic>
      </p:graphicFrame>
    </p:spTree>
    <p:extLst>
      <p:ext uri="{BB962C8B-B14F-4D97-AF65-F5344CB8AC3E}">
        <p14:creationId xmlns:p14="http://schemas.microsoft.com/office/powerpoint/2010/main" val="2011633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360687" y="38830"/>
            <a:ext cx="3585672" cy="866648"/>
          </a:xfrm>
          <a:prstGeom prst="rect">
            <a:avLst/>
          </a:prstGeom>
          <a:solidFill>
            <a:schemeClr val="bg1"/>
          </a:solidFill>
        </p:spPr>
        <p:txBody>
          <a:bodyPr wrap="square" lIns="91440" tIns="45720" rIns="91440" bIns="45720" rtlCol="0" anchor="t">
            <a:spAutoFit/>
          </a:bodyPr>
          <a:lstStyle/>
          <a:p>
            <a:pPr>
              <a:lnSpc>
                <a:spcPct val="130000"/>
              </a:lnSpc>
            </a:pPr>
            <a:r>
              <a:rPr lang="en-US" sz="2400" b="1">
                <a:solidFill>
                  <a:srgbClr val="214791"/>
                </a:solidFill>
                <a:latin typeface="BPreplay" panose="02000503000000020004" pitchFamily="50" charset="0"/>
              </a:rPr>
              <a:t>Going Beyond the Notes</a:t>
            </a:r>
          </a:p>
          <a:p>
            <a:pPr>
              <a:lnSpc>
                <a:spcPct val="130000"/>
              </a:lnSpc>
            </a:pPr>
            <a:r>
              <a:rPr lang="en-US" sz="1600" i="1" u="sng">
                <a:solidFill>
                  <a:srgbClr val="214791"/>
                </a:solidFill>
                <a:latin typeface="BPreplay" panose="02000503000000020004" pitchFamily="50" charset="0"/>
              </a:rPr>
              <a:t>Video – 5 mins</a:t>
            </a:r>
            <a:r>
              <a:rPr lang="en-US" sz="1600" b="1">
                <a:solidFill>
                  <a:srgbClr val="214791"/>
                </a:solidFill>
                <a:latin typeface="BPreplay" panose="02000503000000020004" pitchFamily="50" charset="0"/>
              </a:rPr>
              <a:t> </a:t>
            </a: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sp>
        <p:nvSpPr>
          <p:cNvPr id="2" name="TextBox 1">
            <a:extLst>
              <a:ext uri="{FF2B5EF4-FFF2-40B4-BE49-F238E27FC236}">
                <a16:creationId xmlns:a16="http://schemas.microsoft.com/office/drawing/2014/main" id="{92B8C145-AB79-178E-F6EC-8417CDC83894}"/>
              </a:ext>
            </a:extLst>
          </p:cNvPr>
          <p:cNvSpPr txBox="1"/>
          <p:nvPr/>
        </p:nvSpPr>
        <p:spPr>
          <a:xfrm>
            <a:off x="4349679" y="1252248"/>
            <a:ext cx="3492641"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00" i="1" dirty="0">
                <a:solidFill>
                  <a:srgbClr val="000000"/>
                </a:solidFill>
                <a:latin typeface="Source Sans Pro Light" panose="020B0403030403020204" pitchFamily="34" charset="0"/>
                <a:ea typeface="Source Sans Pro Light" panose="020B0403030403020204" pitchFamily="34" charset="0"/>
                <a:cs typeface="Source Sans Pro Light" charset="0"/>
              </a:rPr>
              <a:t>Click the image below for your video:</a:t>
            </a:r>
            <a:endParaRPr lang="en-GB" i="1" dirty="0"/>
          </a:p>
        </p:txBody>
      </p:sp>
      <p:pic>
        <p:nvPicPr>
          <p:cNvPr id="4098" name="Picture 2">
            <a:hlinkClick r:id="rId4"/>
            <a:extLst>
              <a:ext uri="{FF2B5EF4-FFF2-40B4-BE49-F238E27FC236}">
                <a16:creationId xmlns:a16="http://schemas.microsoft.com/office/drawing/2014/main" id="{5E400550-D34A-1079-2C5C-00B448937D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5700" y="2071688"/>
            <a:ext cx="4800600"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16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341436" y="38830"/>
            <a:ext cx="3537546" cy="866648"/>
          </a:xfrm>
          <a:prstGeom prst="rect">
            <a:avLst/>
          </a:prstGeom>
          <a:solidFill>
            <a:schemeClr val="bg1"/>
          </a:solidFill>
        </p:spPr>
        <p:txBody>
          <a:bodyPr wrap="square" lIns="91440" tIns="45720" rIns="91440" bIns="45720" rtlCol="0" anchor="t">
            <a:spAutoFit/>
          </a:bodyPr>
          <a:lstStyle/>
          <a:p>
            <a:pPr>
              <a:lnSpc>
                <a:spcPct val="130000"/>
              </a:lnSpc>
            </a:pPr>
            <a:r>
              <a:rPr lang="en-US" sz="2400" b="1">
                <a:solidFill>
                  <a:srgbClr val="214791"/>
                </a:solidFill>
                <a:latin typeface="BPreplay" panose="02000503000000020004" pitchFamily="50" charset="0"/>
              </a:rPr>
              <a:t>Going Beyond the Notes</a:t>
            </a:r>
          </a:p>
          <a:p>
            <a:pPr algn="just">
              <a:lnSpc>
                <a:spcPct val="130000"/>
              </a:lnSpc>
            </a:pPr>
            <a:r>
              <a:rPr lang="en-US" sz="1600" i="1" u="sng">
                <a:solidFill>
                  <a:srgbClr val="214791"/>
                </a:solidFill>
                <a:latin typeface="BPreplay" panose="02000503000000020004" pitchFamily="50" charset="0"/>
              </a:rPr>
              <a:t>Discussion – 5 mins</a:t>
            </a: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sp>
        <p:nvSpPr>
          <p:cNvPr id="2" name="TextBox 1">
            <a:extLst>
              <a:ext uri="{FF2B5EF4-FFF2-40B4-BE49-F238E27FC236}">
                <a16:creationId xmlns:a16="http://schemas.microsoft.com/office/drawing/2014/main" id="{012BB717-54FE-61E1-91CB-9699CBBAB161}"/>
              </a:ext>
            </a:extLst>
          </p:cNvPr>
          <p:cNvSpPr txBox="1"/>
          <p:nvPr/>
        </p:nvSpPr>
        <p:spPr>
          <a:xfrm>
            <a:off x="1437639" y="1057647"/>
            <a:ext cx="9316721" cy="4107086"/>
          </a:xfrm>
          <a:prstGeom prst="rect">
            <a:avLst/>
          </a:prstGeom>
          <a:noFill/>
        </p:spPr>
        <p:txBody>
          <a:bodyPr wrap="square">
            <a:spAutoFit/>
          </a:bodyPr>
          <a:lstStyle/>
          <a:p>
            <a:pPr lvl="0" algn="ctr">
              <a:lnSpc>
                <a:spcPct val="130000"/>
              </a:lnSpc>
            </a:pPr>
            <a:endParaRPr lang="en-AU" sz="4400" u="sng">
              <a:solidFill>
                <a:schemeClr val="accent5">
                  <a:lumMod val="50000"/>
                </a:schemeClr>
              </a:solidFill>
              <a:latin typeface="Source Sans Pro Light" charset="0"/>
              <a:ea typeface="Source Sans Pro Light" charset="0"/>
              <a:cs typeface="Source Sans Pro Light" charset="0"/>
            </a:endParaRPr>
          </a:p>
          <a:p>
            <a:pPr lvl="0" algn="ctr">
              <a:lnSpc>
                <a:spcPct val="130000"/>
              </a:lnSpc>
            </a:pPr>
            <a:r>
              <a:rPr lang="en-GB" sz="4000">
                <a:solidFill>
                  <a:srgbClr val="000000"/>
                </a:solidFill>
                <a:effectLst/>
                <a:latin typeface="Source Sans Pro Light" panose="020B0403030403020204" pitchFamily="34" charset="0"/>
                <a:ea typeface="Source Sans Pro Light" panose="020B0403030403020204" pitchFamily="34" charset="0"/>
              </a:rPr>
              <a:t>Have you ever done this before? If so, which subject, and where did you look? </a:t>
            </a:r>
          </a:p>
          <a:p>
            <a:pPr lvl="0" algn="ctr">
              <a:lnSpc>
                <a:spcPct val="130000"/>
              </a:lnSpc>
            </a:pPr>
            <a:r>
              <a:rPr lang="en-GB" sz="4000">
                <a:solidFill>
                  <a:srgbClr val="000000"/>
                </a:solidFill>
                <a:latin typeface="Source Sans Pro Light" panose="020B0403030403020204" pitchFamily="34" charset="0"/>
                <a:ea typeface="Source Sans Pro Light" panose="020B0403030403020204" pitchFamily="34" charset="0"/>
              </a:rPr>
              <a:t>&amp;</a:t>
            </a:r>
          </a:p>
          <a:p>
            <a:pPr lvl="0" algn="ctr">
              <a:lnSpc>
                <a:spcPct val="130000"/>
              </a:lnSpc>
            </a:pPr>
            <a:r>
              <a:rPr lang="en-GB" sz="4000">
                <a:solidFill>
                  <a:srgbClr val="000000"/>
                </a:solidFill>
                <a:effectLst/>
                <a:latin typeface="Source Sans Pro Light" panose="020B0403030403020204" pitchFamily="34" charset="0"/>
                <a:ea typeface="Source Sans Pro Light" panose="020B0403030403020204" pitchFamily="34" charset="0"/>
              </a:rPr>
              <a:t>If you haven’t, why do you think this is?</a:t>
            </a:r>
            <a:endParaRPr lang="en-AU" sz="4000">
              <a:solidFill>
                <a:prstClr val="black"/>
              </a:solidFill>
              <a:latin typeface="Source Sans Pro Light" panose="020B0403030403020204" pitchFamily="34" charset="0"/>
              <a:ea typeface="Source Sans Pro Light" panose="020B0403030403020204" pitchFamily="34" charset="0"/>
              <a:cs typeface="Source Sans Pro Light" charset="0"/>
            </a:endParaRPr>
          </a:p>
        </p:txBody>
      </p:sp>
      <p:sp>
        <p:nvSpPr>
          <p:cNvPr id="6" name="TextBox 5">
            <a:extLst>
              <a:ext uri="{FF2B5EF4-FFF2-40B4-BE49-F238E27FC236}">
                <a16:creationId xmlns:a16="http://schemas.microsoft.com/office/drawing/2014/main" id="{EDC1AAE6-5824-618C-38FD-6710FE2C493D}"/>
              </a:ext>
            </a:extLst>
          </p:cNvPr>
          <p:cNvSpPr txBox="1"/>
          <p:nvPr/>
        </p:nvSpPr>
        <p:spPr>
          <a:xfrm>
            <a:off x="2992585" y="1057647"/>
            <a:ext cx="6206827" cy="523220"/>
          </a:xfrm>
          <a:prstGeom prst="rect">
            <a:avLst/>
          </a:prstGeom>
          <a:noFill/>
        </p:spPr>
        <p:txBody>
          <a:bodyPr wrap="none" rtlCol="0">
            <a:spAutoFit/>
          </a:bodyPr>
          <a:lstStyle/>
          <a:p>
            <a:r>
              <a:rPr lang="en-GB" sz="2800" b="1" i="1">
                <a:latin typeface="Source Sans Pro Light" panose="020B0403030403020204" pitchFamily="34" charset="0"/>
                <a:ea typeface="Source Sans Pro Light" panose="020B0403030403020204" pitchFamily="34" charset="0"/>
              </a:rPr>
              <a:t>Spend 5 minutes discussing the following:</a:t>
            </a:r>
          </a:p>
        </p:txBody>
      </p:sp>
    </p:spTree>
    <p:extLst>
      <p:ext uri="{BB962C8B-B14F-4D97-AF65-F5344CB8AC3E}">
        <p14:creationId xmlns:p14="http://schemas.microsoft.com/office/powerpoint/2010/main" val="393771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304573" y="0"/>
            <a:ext cx="3776539" cy="1333891"/>
          </a:xfrm>
          <a:prstGeom prst="rect">
            <a:avLst/>
          </a:prstGeom>
          <a:solidFill>
            <a:schemeClr val="bg1"/>
          </a:solidFill>
        </p:spPr>
        <p:txBody>
          <a:bodyPr wrap="square" lIns="91440" tIns="45720" rIns="91440" bIns="45720" rtlCol="0" anchor="t">
            <a:spAutoFit/>
          </a:bodyPr>
          <a:lstStyle/>
          <a:p>
            <a:pPr>
              <a:lnSpc>
                <a:spcPct val="130000"/>
              </a:lnSpc>
            </a:pPr>
            <a:r>
              <a:rPr lang="en-US" sz="2400" b="1">
                <a:solidFill>
                  <a:srgbClr val="214791"/>
                </a:solidFill>
                <a:latin typeface="BPreplay" panose="02000503000000020004" pitchFamily="50" charset="0"/>
              </a:rPr>
              <a:t>Going Beyond the Notes</a:t>
            </a:r>
          </a:p>
          <a:p>
            <a:pPr>
              <a:lnSpc>
                <a:spcPct val="130000"/>
              </a:lnSpc>
            </a:pPr>
            <a:r>
              <a:rPr lang="en-US" sz="1600" i="1" u="sng">
                <a:solidFill>
                  <a:srgbClr val="214791"/>
                </a:solidFill>
                <a:latin typeface="BPreplay" panose="02000503000000020004" pitchFamily="50" charset="0"/>
              </a:rPr>
              <a:t>Activity – 10 mins</a:t>
            </a:r>
          </a:p>
          <a:p>
            <a:pPr>
              <a:lnSpc>
                <a:spcPct val="130000"/>
              </a:lnSpc>
            </a:pPr>
            <a:r>
              <a:rPr lang="en-US" sz="2400" b="1">
                <a:solidFill>
                  <a:srgbClr val="214791"/>
                </a:solidFill>
                <a:latin typeface="BPreplay" panose="02000503000000020004" pitchFamily="50" charset="0"/>
              </a:rPr>
              <a:t> </a:t>
            </a: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grpSp>
        <p:nvGrpSpPr>
          <p:cNvPr id="10" name="Group 9">
            <a:extLst>
              <a:ext uri="{FF2B5EF4-FFF2-40B4-BE49-F238E27FC236}">
                <a16:creationId xmlns:a16="http://schemas.microsoft.com/office/drawing/2014/main" id="{EB772A0B-EE85-CD2C-03F3-159A7FB5D656}"/>
              </a:ext>
            </a:extLst>
          </p:cNvPr>
          <p:cNvGrpSpPr/>
          <p:nvPr/>
        </p:nvGrpSpPr>
        <p:grpSpPr>
          <a:xfrm>
            <a:off x="2148810" y="2528566"/>
            <a:ext cx="2199670" cy="3649701"/>
            <a:chOff x="1525804" y="893196"/>
            <a:chExt cx="2199670" cy="3649701"/>
          </a:xfrm>
        </p:grpSpPr>
        <p:pic>
          <p:nvPicPr>
            <p:cNvPr id="7" name="Picture 6">
              <a:extLst>
                <a:ext uri="{FF2B5EF4-FFF2-40B4-BE49-F238E27FC236}">
                  <a16:creationId xmlns:a16="http://schemas.microsoft.com/office/drawing/2014/main" id="{60DDBF6D-4ED5-75FD-0E4B-E1F82E1164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5804" y="2343227"/>
              <a:ext cx="2199670" cy="2199670"/>
            </a:xfrm>
            <a:prstGeom prst="rect">
              <a:avLst/>
            </a:prstGeom>
          </p:spPr>
        </p:pic>
        <p:sp>
          <p:nvSpPr>
            <p:cNvPr id="8" name="TextBox 7">
              <a:extLst>
                <a:ext uri="{FF2B5EF4-FFF2-40B4-BE49-F238E27FC236}">
                  <a16:creationId xmlns:a16="http://schemas.microsoft.com/office/drawing/2014/main" id="{E8047066-3087-3285-9711-AB0EAEC789AD}"/>
                </a:ext>
              </a:extLst>
            </p:cNvPr>
            <p:cNvSpPr txBox="1"/>
            <p:nvPr/>
          </p:nvSpPr>
          <p:spPr>
            <a:xfrm>
              <a:off x="1525804" y="1917734"/>
              <a:ext cx="2143536" cy="738664"/>
            </a:xfrm>
            <a:prstGeom prst="rect">
              <a:avLst/>
            </a:prstGeom>
            <a:noFill/>
          </p:spPr>
          <p:txBody>
            <a:bodyPr wrap="none" rtlCol="0">
              <a:spAutoFit/>
            </a:bodyPr>
            <a:lstStyle/>
            <a:p>
              <a:r>
                <a:rPr lang="en-GB" sz="2400" b="1">
                  <a:latin typeface="Source Sans Pro Light" panose="020B0403030403020204" pitchFamily="34" charset="0"/>
                  <a:ea typeface="Source Sans Pro Light" panose="020B0403030403020204" pitchFamily="34" charset="0"/>
                  <a:hlinkClick r:id="rId5"/>
                </a:rPr>
                <a:t>Google Scholar </a:t>
              </a:r>
              <a:endParaRPr lang="en-GB" sz="2400" b="1">
                <a:latin typeface="Source Sans Pro Light" panose="020B0403030403020204" pitchFamily="34" charset="0"/>
                <a:ea typeface="Source Sans Pro Light" panose="020B0403030403020204" pitchFamily="34" charset="0"/>
              </a:endParaRPr>
            </a:p>
            <a:p>
              <a:endParaRPr lang="en-GB"/>
            </a:p>
          </p:txBody>
        </p:sp>
        <p:pic>
          <p:nvPicPr>
            <p:cNvPr id="2050" name="Picture 2" descr="Download Google Scholar Logo in SVG Vector or PNG">
              <a:extLst>
                <a:ext uri="{FF2B5EF4-FFF2-40B4-BE49-F238E27FC236}">
                  <a16:creationId xmlns:a16="http://schemas.microsoft.com/office/drawing/2014/main" id="{3D0985A1-A652-5629-1B25-14627570DDC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27856" y="893196"/>
              <a:ext cx="1139432" cy="11394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8EA06869-4155-2D8D-6FFC-7A20352CC713}"/>
              </a:ext>
            </a:extLst>
          </p:cNvPr>
          <p:cNvGrpSpPr/>
          <p:nvPr/>
        </p:nvGrpSpPr>
        <p:grpSpPr>
          <a:xfrm>
            <a:off x="8258147" y="2560956"/>
            <a:ext cx="2393604" cy="3584921"/>
            <a:chOff x="3632199" y="2555371"/>
            <a:chExt cx="2393604" cy="3584921"/>
          </a:xfrm>
        </p:grpSpPr>
        <p:sp>
          <p:nvSpPr>
            <p:cNvPr id="15" name="TextBox 14">
              <a:extLst>
                <a:ext uri="{FF2B5EF4-FFF2-40B4-BE49-F238E27FC236}">
                  <a16:creationId xmlns:a16="http://schemas.microsoft.com/office/drawing/2014/main" id="{3777E58D-860E-CBB8-F5D9-411625E811BB}"/>
                </a:ext>
              </a:extLst>
            </p:cNvPr>
            <p:cNvSpPr txBox="1"/>
            <p:nvPr/>
          </p:nvSpPr>
          <p:spPr>
            <a:xfrm>
              <a:off x="3632199" y="3510915"/>
              <a:ext cx="2393604" cy="738664"/>
            </a:xfrm>
            <a:prstGeom prst="rect">
              <a:avLst/>
            </a:prstGeom>
            <a:noFill/>
          </p:spPr>
          <p:txBody>
            <a:bodyPr wrap="none" rtlCol="0">
              <a:spAutoFit/>
            </a:bodyPr>
            <a:lstStyle/>
            <a:p>
              <a:r>
                <a:rPr lang="en-GB" sz="2400" b="1">
                  <a:latin typeface="Source Sans Pro Light" panose="020B0403030403020204" pitchFamily="34" charset="0"/>
                  <a:ea typeface="Source Sans Pro Light" panose="020B0403030403020204" pitchFamily="34" charset="0"/>
                  <a:hlinkClick r:id="rId7"/>
                </a:rPr>
                <a:t>Jstor Open &amp; Free</a:t>
              </a:r>
              <a:endParaRPr lang="en-GB" sz="2400" b="1">
                <a:latin typeface="Source Sans Pro Light" panose="020B0403030403020204" pitchFamily="34" charset="0"/>
                <a:ea typeface="Source Sans Pro Light" panose="020B0403030403020204" pitchFamily="34" charset="0"/>
              </a:endParaRPr>
            </a:p>
            <a:p>
              <a:endParaRPr lang="en-GB"/>
            </a:p>
          </p:txBody>
        </p:sp>
        <p:grpSp>
          <p:nvGrpSpPr>
            <p:cNvPr id="18" name="Group 17">
              <a:extLst>
                <a:ext uri="{FF2B5EF4-FFF2-40B4-BE49-F238E27FC236}">
                  <a16:creationId xmlns:a16="http://schemas.microsoft.com/office/drawing/2014/main" id="{16A283FE-DA96-FDE4-6B6C-217228D8A47D}"/>
                </a:ext>
              </a:extLst>
            </p:cNvPr>
            <p:cNvGrpSpPr/>
            <p:nvPr/>
          </p:nvGrpSpPr>
          <p:grpSpPr>
            <a:xfrm>
              <a:off x="3697141" y="2555371"/>
              <a:ext cx="2199669" cy="3584921"/>
              <a:chOff x="3697141" y="2555371"/>
              <a:chExt cx="2199669" cy="3584921"/>
            </a:xfrm>
          </p:grpSpPr>
          <p:pic>
            <p:nvPicPr>
              <p:cNvPr id="2056" name="Picture 8" descr="JSTOR | Alumni">
                <a:extLst>
                  <a:ext uri="{FF2B5EF4-FFF2-40B4-BE49-F238E27FC236}">
                    <a16:creationId xmlns:a16="http://schemas.microsoft.com/office/drawing/2014/main" id="{2FE81AAA-0CD8-48D3-8DDF-053AD868318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27349" y="2555371"/>
                <a:ext cx="1911086" cy="95554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1EAE81D4-9B4C-34BB-DB0C-FB17B421CC8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97141" y="3940623"/>
                <a:ext cx="2199669" cy="2199669"/>
              </a:xfrm>
              <a:prstGeom prst="rect">
                <a:avLst/>
              </a:prstGeom>
            </p:spPr>
          </p:pic>
        </p:grpSp>
      </p:grpSp>
      <p:sp>
        <p:nvSpPr>
          <p:cNvPr id="20" name="TextBox 19">
            <a:extLst>
              <a:ext uri="{FF2B5EF4-FFF2-40B4-BE49-F238E27FC236}">
                <a16:creationId xmlns:a16="http://schemas.microsoft.com/office/drawing/2014/main" id="{95BA0165-48AC-C4E6-4E1F-F233D245FA0D}"/>
              </a:ext>
            </a:extLst>
          </p:cNvPr>
          <p:cNvSpPr txBox="1"/>
          <p:nvPr/>
        </p:nvSpPr>
        <p:spPr>
          <a:xfrm>
            <a:off x="1837368" y="811609"/>
            <a:ext cx="8814383" cy="1626407"/>
          </a:xfrm>
          <a:prstGeom prst="rect">
            <a:avLst/>
          </a:prstGeom>
          <a:noFill/>
        </p:spPr>
        <p:txBody>
          <a:bodyPr wrap="square">
            <a:spAutoFit/>
          </a:bodyPr>
          <a:lstStyle/>
          <a:p>
            <a:pPr lvl="0" algn="ctr">
              <a:lnSpc>
                <a:spcPct val="130000"/>
              </a:lnSpc>
            </a:pPr>
            <a:r>
              <a:rPr lang="en-GB" sz="4000">
                <a:solidFill>
                  <a:srgbClr val="000000"/>
                </a:solidFill>
                <a:effectLst/>
                <a:latin typeface="Source Sans Pro Light" panose="020B0403030403020204" pitchFamily="34" charset="0"/>
                <a:ea typeface="Source Sans Pro Light" panose="020B0403030403020204" pitchFamily="34" charset="0"/>
              </a:rPr>
              <a:t>Pick 1 topic from any subject right now, and research </a:t>
            </a:r>
            <a:r>
              <a:rPr lang="en-GB" sz="4000" i="1">
                <a:solidFill>
                  <a:srgbClr val="000000"/>
                </a:solidFill>
                <a:effectLst/>
                <a:latin typeface="Source Sans Pro Light" panose="020B0403030403020204" pitchFamily="34" charset="0"/>
                <a:ea typeface="Source Sans Pro Light" panose="020B0403030403020204" pitchFamily="34" charset="0"/>
              </a:rPr>
              <a:t>one extra fact </a:t>
            </a:r>
            <a:r>
              <a:rPr lang="en-GB" sz="4000">
                <a:solidFill>
                  <a:srgbClr val="000000"/>
                </a:solidFill>
                <a:effectLst/>
                <a:latin typeface="Source Sans Pro Light" panose="020B0403030403020204" pitchFamily="34" charset="0"/>
                <a:ea typeface="Source Sans Pro Light" panose="020B0403030403020204" pitchFamily="34" charset="0"/>
              </a:rPr>
              <a:t>about it</a:t>
            </a:r>
            <a:endParaRPr lang="en-AU" sz="4000">
              <a:solidFill>
                <a:prstClr val="black"/>
              </a:solidFill>
              <a:latin typeface="Source Sans Pro Light" panose="020B0403030403020204" pitchFamily="34" charset="0"/>
              <a:ea typeface="Source Sans Pro Light" panose="020B0403030403020204" pitchFamily="34" charset="0"/>
              <a:cs typeface="Source Sans Pro Light" charset="0"/>
            </a:endParaRPr>
          </a:p>
        </p:txBody>
      </p:sp>
      <p:sp>
        <p:nvSpPr>
          <p:cNvPr id="21" name="TextBox 20">
            <a:extLst>
              <a:ext uri="{FF2B5EF4-FFF2-40B4-BE49-F238E27FC236}">
                <a16:creationId xmlns:a16="http://schemas.microsoft.com/office/drawing/2014/main" id="{D544A5D1-D033-CCC7-D19E-9E80ADB511B8}"/>
              </a:ext>
            </a:extLst>
          </p:cNvPr>
          <p:cNvSpPr txBox="1"/>
          <p:nvPr/>
        </p:nvSpPr>
        <p:spPr>
          <a:xfrm>
            <a:off x="5099550" y="4274847"/>
            <a:ext cx="2472469" cy="923330"/>
          </a:xfrm>
          <a:prstGeom prst="rect">
            <a:avLst/>
          </a:prstGeom>
          <a:noFill/>
        </p:spPr>
        <p:txBody>
          <a:bodyPr wrap="square" rtlCol="0">
            <a:spAutoFit/>
          </a:bodyPr>
          <a:lstStyle/>
          <a:p>
            <a:pPr algn="ctr"/>
            <a:r>
              <a:rPr lang="en-GB" i="1"/>
              <a:t>If you don’t know where to start, try using these websites!</a:t>
            </a:r>
          </a:p>
        </p:txBody>
      </p:sp>
    </p:spTree>
    <p:extLst>
      <p:ext uri="{BB962C8B-B14F-4D97-AF65-F5344CB8AC3E}">
        <p14:creationId xmlns:p14="http://schemas.microsoft.com/office/powerpoint/2010/main" val="3932088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360686" y="57025"/>
            <a:ext cx="1670246" cy="1333891"/>
          </a:xfrm>
          <a:prstGeom prst="rect">
            <a:avLst/>
          </a:prstGeom>
          <a:solidFill>
            <a:schemeClr val="bg1"/>
          </a:solidFill>
        </p:spPr>
        <p:txBody>
          <a:bodyPr wrap="square" lIns="91440" tIns="45720" rIns="91440" bIns="45720" rtlCol="0" anchor="t">
            <a:spAutoFit/>
          </a:bodyPr>
          <a:lstStyle/>
          <a:p>
            <a:pPr>
              <a:lnSpc>
                <a:spcPct val="130000"/>
              </a:lnSpc>
            </a:pPr>
            <a:r>
              <a:rPr lang="en-US" sz="2400" b="1">
                <a:solidFill>
                  <a:srgbClr val="214791"/>
                </a:solidFill>
                <a:latin typeface="BPreplay" panose="02000503000000020004" pitchFamily="50" charset="0"/>
              </a:rPr>
              <a:t>Feedback</a:t>
            </a:r>
          </a:p>
          <a:p>
            <a:pPr>
              <a:lnSpc>
                <a:spcPct val="130000"/>
              </a:lnSpc>
            </a:pPr>
            <a:r>
              <a:rPr lang="en-US" sz="1600" i="1" u="sng">
                <a:solidFill>
                  <a:srgbClr val="214791"/>
                </a:solidFill>
                <a:latin typeface="BPreplay" panose="02000503000000020004" pitchFamily="50" charset="0"/>
              </a:rPr>
              <a:t>For Teachers</a:t>
            </a:r>
          </a:p>
          <a:p>
            <a:pPr>
              <a:lnSpc>
                <a:spcPct val="130000"/>
              </a:lnSpc>
            </a:pPr>
            <a:r>
              <a:rPr lang="en-US" sz="2400" b="1">
                <a:solidFill>
                  <a:srgbClr val="214791"/>
                </a:solidFill>
                <a:latin typeface="BPreplay" panose="02000503000000020004" pitchFamily="50" charset="0"/>
              </a:rPr>
              <a:t> </a:t>
            </a: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sp>
        <p:nvSpPr>
          <p:cNvPr id="20" name="TextBox 19">
            <a:extLst>
              <a:ext uri="{FF2B5EF4-FFF2-40B4-BE49-F238E27FC236}">
                <a16:creationId xmlns:a16="http://schemas.microsoft.com/office/drawing/2014/main" id="{95BA0165-48AC-C4E6-4E1F-F233D245FA0D}"/>
              </a:ext>
            </a:extLst>
          </p:cNvPr>
          <p:cNvSpPr txBox="1"/>
          <p:nvPr/>
        </p:nvSpPr>
        <p:spPr>
          <a:xfrm>
            <a:off x="485814" y="887654"/>
            <a:ext cx="10968249" cy="5013873"/>
          </a:xfrm>
          <a:prstGeom prst="rect">
            <a:avLst/>
          </a:prstGeom>
          <a:noFill/>
        </p:spPr>
        <p:txBody>
          <a:bodyPr wrap="square">
            <a:spAutoFit/>
          </a:bodyPr>
          <a:lstStyle/>
          <a:p>
            <a:pPr lvl="0">
              <a:lnSpc>
                <a:spcPct val="130000"/>
              </a:lnSpc>
            </a:pPr>
            <a:endParaRPr lang="en-GB" sz="2000">
              <a:solidFill>
                <a:srgbClr val="000000"/>
              </a:solidFill>
              <a:effectLst/>
              <a:latin typeface="Source Sans Pro Light" panose="020B0403030403020204" pitchFamily="34" charset="0"/>
              <a:ea typeface="Source Sans Pro Light" panose="020B0403030403020204" pitchFamily="34" charset="0"/>
            </a:endParaRPr>
          </a:p>
          <a:p>
            <a:pPr lvl="0">
              <a:lnSpc>
                <a:spcPct val="130000"/>
              </a:lnSpc>
            </a:pPr>
            <a:r>
              <a:rPr lang="en-GB" sz="2000">
                <a:solidFill>
                  <a:srgbClr val="000000"/>
                </a:solidFill>
                <a:effectLst/>
                <a:latin typeface="Source Sans Pro Light" panose="020B0403030403020204" pitchFamily="34" charset="0"/>
                <a:ea typeface="Source Sans Pro Light" panose="020B0403030403020204" pitchFamily="34" charset="0"/>
              </a:rPr>
              <a:t>We’d love your feedback on these follow-up resources.</a:t>
            </a:r>
          </a:p>
          <a:p>
            <a:pPr lvl="0">
              <a:lnSpc>
                <a:spcPct val="130000"/>
              </a:lnSpc>
            </a:pPr>
            <a:endParaRPr lang="en-GB" sz="2000">
              <a:solidFill>
                <a:srgbClr val="000000"/>
              </a:solidFill>
              <a:latin typeface="Source Sans Pro Light" panose="020B0403030403020204" pitchFamily="34" charset="0"/>
              <a:ea typeface="Source Sans Pro Light" panose="020B0403030403020204" pitchFamily="34" charset="0"/>
              <a:cs typeface="Source Sans Pro Light" charset="0"/>
            </a:endParaRPr>
          </a:p>
          <a:p>
            <a:pPr lvl="0">
              <a:lnSpc>
                <a:spcPct val="130000"/>
              </a:lnSpc>
            </a:pPr>
            <a:r>
              <a:rPr lang="en-GB" sz="2000">
                <a:solidFill>
                  <a:srgbClr val="000000"/>
                </a:solidFill>
                <a:latin typeface="Source Sans Pro Light" panose="020B0403030403020204" pitchFamily="34" charset="0"/>
                <a:ea typeface="Source Sans Pro Light" panose="020B0403030403020204" pitchFamily="34" charset="0"/>
                <a:cs typeface="Source Sans Pro Light" charset="0"/>
              </a:rPr>
              <a:t>We want to make them:</a:t>
            </a:r>
          </a:p>
          <a:p>
            <a:pPr marL="457200" lvl="0" indent="-457200">
              <a:lnSpc>
                <a:spcPct val="130000"/>
              </a:lnSpc>
              <a:buAutoNum type="arabicParenR"/>
            </a:pPr>
            <a:r>
              <a:rPr lang="en-GB" sz="2000">
                <a:solidFill>
                  <a:srgbClr val="000000"/>
                </a:solidFill>
                <a:latin typeface="Source Sans Pro Light" panose="020B0403030403020204" pitchFamily="34" charset="0"/>
                <a:ea typeface="Source Sans Pro Light" panose="020B0403030403020204" pitchFamily="34" charset="0"/>
                <a:cs typeface="Source Sans Pro Light" charset="0"/>
              </a:rPr>
              <a:t>Easy to use for teachers;</a:t>
            </a:r>
          </a:p>
          <a:p>
            <a:pPr marL="457200" lvl="0" indent="-457200">
              <a:lnSpc>
                <a:spcPct val="130000"/>
              </a:lnSpc>
              <a:buAutoNum type="arabicParenR"/>
            </a:pPr>
            <a:r>
              <a:rPr lang="en-GB" sz="2000">
                <a:solidFill>
                  <a:srgbClr val="000000"/>
                </a:solidFill>
                <a:latin typeface="Source Sans Pro Light" panose="020B0403030403020204" pitchFamily="34" charset="0"/>
                <a:ea typeface="Source Sans Pro Light" panose="020B0403030403020204" pitchFamily="34" charset="0"/>
                <a:cs typeface="Source Sans Pro Light" charset="0"/>
              </a:rPr>
              <a:t>Clear &amp; helpful for students;</a:t>
            </a:r>
          </a:p>
          <a:p>
            <a:pPr marL="457200" lvl="0" indent="-457200">
              <a:lnSpc>
                <a:spcPct val="130000"/>
              </a:lnSpc>
              <a:buAutoNum type="arabicParenR"/>
            </a:pPr>
            <a:r>
              <a:rPr lang="en-GB" sz="2000">
                <a:solidFill>
                  <a:srgbClr val="000000"/>
                </a:solidFill>
                <a:latin typeface="Source Sans Pro Light" panose="020B0403030403020204" pitchFamily="34" charset="0"/>
                <a:ea typeface="Source Sans Pro Light" panose="020B0403030403020204" pitchFamily="34" charset="0"/>
                <a:cs typeface="Source Sans Pro Light" charset="0"/>
              </a:rPr>
              <a:t>A part of your Elevate programme, so your school can embed the skills from our workshops.</a:t>
            </a:r>
          </a:p>
          <a:p>
            <a:pPr marL="457200" lvl="0" indent="-457200">
              <a:lnSpc>
                <a:spcPct val="130000"/>
              </a:lnSpc>
              <a:buAutoNum type="arabicParenR"/>
            </a:pPr>
            <a:endParaRPr lang="en-GB" sz="2000">
              <a:solidFill>
                <a:srgbClr val="000000"/>
              </a:solidFill>
              <a:latin typeface="Source Sans Pro Light" panose="020B0403030403020204" pitchFamily="34" charset="0"/>
              <a:ea typeface="Source Sans Pro Light" panose="020B0403030403020204" pitchFamily="34" charset="0"/>
              <a:cs typeface="Source Sans Pro Light" charset="0"/>
            </a:endParaRPr>
          </a:p>
          <a:p>
            <a:pPr lvl="0">
              <a:lnSpc>
                <a:spcPct val="130000"/>
              </a:lnSpc>
            </a:pPr>
            <a:r>
              <a:rPr lang="en-GB" sz="2000">
                <a:solidFill>
                  <a:srgbClr val="000000"/>
                </a:solidFill>
                <a:latin typeface="Source Sans Pro Light" panose="020B0403030403020204" pitchFamily="34" charset="0"/>
                <a:ea typeface="Source Sans Pro Light" panose="020B0403030403020204" pitchFamily="34" charset="0"/>
                <a:cs typeface="Source Sans Pro Light" charset="0"/>
              </a:rPr>
              <a:t>And your feedback will help us get there. So click the link below and just take 30-60 seconds to fill out the questions so we can continue to improve. Thank you:</a:t>
            </a:r>
          </a:p>
          <a:p>
            <a:pPr lvl="0">
              <a:lnSpc>
                <a:spcPct val="130000"/>
              </a:lnSpc>
            </a:pPr>
            <a:endParaRPr lang="en-GB" sz="2400">
              <a:solidFill>
                <a:srgbClr val="000000"/>
              </a:solidFill>
              <a:latin typeface="Source Sans Pro Light" panose="020B0403030403020204" pitchFamily="34" charset="0"/>
              <a:ea typeface="Source Sans Pro Light" panose="020B0403030403020204" pitchFamily="34" charset="0"/>
              <a:cs typeface="Source Sans Pro Light" charset="0"/>
            </a:endParaRPr>
          </a:p>
          <a:p>
            <a:pPr lvl="0" algn="ctr">
              <a:lnSpc>
                <a:spcPct val="130000"/>
              </a:lnSpc>
            </a:pPr>
            <a:r>
              <a:rPr lang="en-AU" sz="2400" i="1">
                <a:solidFill>
                  <a:prstClr val="black"/>
                </a:solidFill>
                <a:latin typeface="Source Sans Pro Light" panose="020B0403030403020204" pitchFamily="34" charset="0"/>
                <a:ea typeface="Source Sans Pro Light" panose="020B0403030403020204" pitchFamily="34" charset="0"/>
                <a:cs typeface="Source Sans Pro Light" charset="0"/>
                <a:hlinkClick r:id="rId4"/>
              </a:rPr>
              <a:t>https://www.surveymonkey.co.uk/r/StudySenseiResources</a:t>
            </a:r>
            <a:endParaRPr lang="en-AU" sz="2400" i="1">
              <a:solidFill>
                <a:prstClr val="black"/>
              </a:solidFill>
              <a:latin typeface="Source Sans Pro Light" panose="020B0403030403020204" pitchFamily="34" charset="0"/>
              <a:ea typeface="Source Sans Pro Light" panose="020B0403030403020204" pitchFamily="34" charset="0"/>
              <a:cs typeface="Source Sans Pro Light" charset="0"/>
            </a:endParaRPr>
          </a:p>
        </p:txBody>
      </p:sp>
    </p:spTree>
    <p:extLst>
      <p:ext uri="{BB962C8B-B14F-4D97-AF65-F5344CB8AC3E}">
        <p14:creationId xmlns:p14="http://schemas.microsoft.com/office/powerpoint/2010/main" val="2989874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295351"/>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581077" y="120990"/>
            <a:ext cx="2190999" cy="523220"/>
          </a:xfrm>
          <a:prstGeom prst="rect">
            <a:avLst/>
          </a:prstGeom>
          <a:solidFill>
            <a:schemeClr val="bg1"/>
          </a:solidFill>
        </p:spPr>
        <p:txBody>
          <a:bodyPr wrap="square" lIns="91440" tIns="45720" rIns="91440" bIns="45720" rtlCol="0" anchor="t">
            <a:spAutoFit/>
          </a:bodyPr>
          <a:lstStyle/>
          <a:p>
            <a:pPr>
              <a:defRPr/>
            </a:pPr>
            <a:r>
              <a:rPr lang="en-US" sz="2800" b="1">
                <a:solidFill>
                  <a:srgbClr val="002060"/>
                </a:solidFill>
                <a:latin typeface="BPreplay"/>
                <a:ea typeface="BPreplay" charset="0"/>
                <a:cs typeface="BPreplay" charset="0"/>
              </a:rPr>
              <a:t>How to Use </a:t>
            </a:r>
          </a:p>
        </p:txBody>
      </p:sp>
      <p:sp>
        <p:nvSpPr>
          <p:cNvPr id="9" name="Rectangle 8">
            <a:extLst>
              <a:ext uri="{FF2B5EF4-FFF2-40B4-BE49-F238E27FC236}">
                <a16:creationId xmlns:a16="http://schemas.microsoft.com/office/drawing/2014/main" id="{AC7F7EDF-A131-468C-9367-B962CE5742F0}"/>
              </a:ext>
            </a:extLst>
          </p:cNvPr>
          <p:cNvSpPr/>
          <p:nvPr/>
        </p:nvSpPr>
        <p:spPr>
          <a:xfrm>
            <a:off x="779081" y="644210"/>
            <a:ext cx="10283095" cy="8794780"/>
          </a:xfrm>
          <a:prstGeom prst="rect">
            <a:avLst/>
          </a:prstGeom>
        </p:spPr>
        <p:txBody>
          <a:bodyPr wrap="square" lIns="91440" tIns="45720" rIns="91440" bIns="45720" anchor="t">
            <a:spAutoFit/>
          </a:bodyPr>
          <a:lstStyle/>
          <a:p>
            <a:pPr algn="just">
              <a:lnSpc>
                <a:spcPct val="130000"/>
              </a:lnSpc>
            </a:pPr>
            <a:r>
              <a:rPr lang="en-US" sz="2000">
                <a:solidFill>
                  <a:srgbClr val="214791"/>
                </a:solidFill>
                <a:latin typeface="BPreplay" panose="02000503000000020004" pitchFamily="50" charset="0"/>
              </a:rPr>
              <a:t>Resource Outline</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r>
              <a:rPr lang="en-GB" sz="1400">
                <a:latin typeface="Source Sans Pro Light" charset="0"/>
                <a:ea typeface="Source Sans Pro Light" charset="0"/>
                <a:cs typeface="Source Sans Pro Light" charset="0"/>
              </a:rPr>
              <a:t>This follow up series is built around the Elevate Study Sensei workshop and is designed to reinforce the note-taking practices covered in the session. </a:t>
            </a:r>
          </a:p>
          <a:p>
            <a:pPr algn="just">
              <a:lnSpc>
                <a:spcPct val="130000"/>
              </a:lnSpc>
            </a:pPr>
            <a:endParaRPr lang="en-US" sz="1600">
              <a:solidFill>
                <a:srgbClr val="214791"/>
              </a:solidFill>
              <a:latin typeface="BPreplay" panose="02000503000000020004" pitchFamily="50" charset="0"/>
            </a:endParaRPr>
          </a:p>
          <a:p>
            <a:pPr algn="just">
              <a:lnSpc>
                <a:spcPct val="130000"/>
              </a:lnSpc>
            </a:pPr>
            <a:r>
              <a:rPr lang="en-US" sz="2000">
                <a:solidFill>
                  <a:srgbClr val="214791"/>
                </a:solidFill>
                <a:latin typeface="BPreplay" panose="02000503000000020004" pitchFamily="50" charset="0"/>
              </a:rPr>
              <a:t>How to Use</a:t>
            </a:r>
            <a:endParaRPr lang="en-US" sz="2000" u="sng">
              <a:solidFill>
                <a:srgbClr val="214791"/>
              </a:solidFill>
              <a:latin typeface="BPreplay" panose="02000503000000020004" pitchFamily="50" charset="0"/>
            </a:endParaRPr>
          </a:p>
          <a:p>
            <a:pPr algn="just">
              <a:lnSpc>
                <a:spcPct val="130000"/>
              </a:lnSpc>
            </a:pPr>
            <a:r>
              <a:rPr lang="en-GB" sz="1400">
                <a:latin typeface="Source Sans Pro Light"/>
                <a:ea typeface="Source Sans Pro Light"/>
                <a:cs typeface="Source Sans Pro Light" charset="0"/>
              </a:rPr>
              <a:t>These resources are designed to fit around your form time schedule. As such, you have a </a:t>
            </a:r>
            <a:r>
              <a:rPr lang="en-GB" sz="1600" b="1" u="sng">
                <a:latin typeface="Source Sans Pro Light"/>
                <a:ea typeface="Source Sans Pro Light"/>
                <a:cs typeface="Source Sans Pro Light" charset="0"/>
              </a:rPr>
              <a:t>5-, 10- or 20-minute option </a:t>
            </a:r>
            <a:r>
              <a:rPr lang="en-GB" sz="1400">
                <a:latin typeface="Source Sans Pro Light"/>
                <a:ea typeface="Source Sans Pro Light"/>
                <a:cs typeface="Source Sans Pro Light" charset="0"/>
              </a:rPr>
              <a:t>with each skill:</a:t>
            </a:r>
          </a:p>
          <a:p>
            <a:pPr algn="just">
              <a:lnSpc>
                <a:spcPct val="130000"/>
              </a:lnSpc>
            </a:pPr>
            <a:endParaRPr lang="en-GB" sz="1400">
              <a:latin typeface="Source Sans Pro Light"/>
              <a:ea typeface="Source Sans Pro Light"/>
              <a:cs typeface="Source Sans Pro Light" charset="0"/>
            </a:endParaRPr>
          </a:p>
          <a:p>
            <a:pPr marL="285750" indent="-285750" algn="just">
              <a:lnSpc>
                <a:spcPct val="130000"/>
              </a:lnSpc>
              <a:buFontTx/>
              <a:buChar char="-"/>
            </a:pPr>
            <a:r>
              <a:rPr lang="en-GB" sz="1400">
                <a:latin typeface="Source Sans Pro Light"/>
                <a:ea typeface="Source Sans Pro Light"/>
                <a:cs typeface="Source Sans Pro Light" charset="0"/>
              </a:rPr>
              <a:t>5 minutes highlights the application of a skill through a follow-up </a:t>
            </a:r>
            <a:r>
              <a:rPr lang="en-GB" sz="1600" b="1">
                <a:latin typeface="Source Sans Pro Light"/>
                <a:ea typeface="Source Sans Pro Light"/>
                <a:cs typeface="Source Sans Pro Light" charset="0"/>
              </a:rPr>
              <a:t>video</a:t>
            </a:r>
            <a:r>
              <a:rPr lang="en-GB" sz="1400">
                <a:latin typeface="Source Sans Pro Light"/>
                <a:ea typeface="Source Sans Pro Light"/>
                <a:cs typeface="Source Sans Pro Light" charset="0"/>
              </a:rPr>
              <a:t>;</a:t>
            </a:r>
          </a:p>
          <a:p>
            <a:pPr marL="285750" indent="-285750" algn="just">
              <a:lnSpc>
                <a:spcPct val="130000"/>
              </a:lnSpc>
              <a:buFontTx/>
              <a:buChar char="-"/>
            </a:pPr>
            <a:r>
              <a:rPr lang="en-GB" sz="1400">
                <a:latin typeface="Source Sans Pro Light"/>
                <a:ea typeface="Source Sans Pro Light"/>
                <a:cs typeface="Source Sans Pro Light" charset="0"/>
              </a:rPr>
              <a:t>10 minutes allows for a class </a:t>
            </a:r>
            <a:r>
              <a:rPr lang="en-GB" sz="1600" b="1">
                <a:latin typeface="Source Sans Pro Light"/>
                <a:ea typeface="Source Sans Pro Light"/>
                <a:cs typeface="Source Sans Pro Light" charset="0"/>
              </a:rPr>
              <a:t>discussion</a:t>
            </a:r>
            <a:r>
              <a:rPr lang="en-GB" sz="1400">
                <a:latin typeface="Source Sans Pro Light"/>
                <a:ea typeface="Source Sans Pro Light"/>
                <a:cs typeface="Source Sans Pro Light" charset="0"/>
              </a:rPr>
              <a:t> around the contents of the video and the skill itself;</a:t>
            </a:r>
          </a:p>
          <a:p>
            <a:pPr marL="285750" indent="-285750" algn="just">
              <a:lnSpc>
                <a:spcPct val="130000"/>
              </a:lnSpc>
              <a:buFontTx/>
              <a:buChar char="-"/>
            </a:pPr>
            <a:r>
              <a:rPr lang="en-GB" sz="1400">
                <a:latin typeface="Source Sans Pro Light"/>
                <a:ea typeface="Source Sans Pro Light"/>
                <a:cs typeface="Source Sans Pro Light" charset="0"/>
              </a:rPr>
              <a:t>20 minutes gives students the opportunity to put into practice what they’ve watched and discussed through an </a:t>
            </a:r>
            <a:r>
              <a:rPr lang="en-GB" sz="1600" b="1">
                <a:latin typeface="Source Sans Pro Light"/>
                <a:ea typeface="Source Sans Pro Light"/>
                <a:cs typeface="Source Sans Pro Light" charset="0"/>
              </a:rPr>
              <a:t>activity</a:t>
            </a:r>
            <a:r>
              <a:rPr lang="en-GB" sz="1400">
                <a:latin typeface="Source Sans Pro Light"/>
                <a:ea typeface="Source Sans Pro Light"/>
                <a:cs typeface="Source Sans Pro Light" charset="0"/>
              </a:rPr>
              <a:t>.</a:t>
            </a:r>
          </a:p>
          <a:p>
            <a:pPr algn="just">
              <a:lnSpc>
                <a:spcPct val="130000"/>
              </a:lnSpc>
            </a:pPr>
            <a:endParaRPr lang="en-GB" sz="1400">
              <a:latin typeface="Source Sans Pro Light" charset="0"/>
              <a:ea typeface="Source Sans Pro Light" charset="0"/>
              <a:cs typeface="Source Sans Pro Light" charset="0"/>
            </a:endParaRPr>
          </a:p>
          <a:p>
            <a:pPr algn="just">
              <a:lnSpc>
                <a:spcPct val="130000"/>
              </a:lnSpc>
            </a:pPr>
            <a:r>
              <a:rPr lang="en-GB" sz="1400">
                <a:solidFill>
                  <a:srgbClr val="FF0000"/>
                </a:solidFill>
                <a:latin typeface="Source Sans Pro Light" charset="0"/>
                <a:ea typeface="Source Sans Pro Light" charset="0"/>
                <a:cs typeface="Source Sans Pro Light" charset="0"/>
              </a:rPr>
              <a:t>These slides are editable, so please change activity and discussion content where applicable to your students needs!</a:t>
            </a:r>
          </a:p>
          <a:p>
            <a:pPr algn="just">
              <a:lnSpc>
                <a:spcPct val="130000"/>
              </a:lnSpc>
            </a:pPr>
            <a:endParaRPr lang="en-GB" sz="1400">
              <a:latin typeface="Source Sans Pro Light" charset="0"/>
              <a:ea typeface="Source Sans Pro Light" charset="0"/>
              <a:cs typeface="Source Sans Pro Light" charset="0"/>
            </a:endParaRPr>
          </a:p>
          <a:p>
            <a:pPr algn="just">
              <a:lnSpc>
                <a:spcPct val="130000"/>
              </a:lnSpc>
            </a:pPr>
            <a:r>
              <a:rPr lang="en-US" sz="2000">
                <a:solidFill>
                  <a:srgbClr val="214791"/>
                </a:solidFill>
                <a:latin typeface="BPreplay" panose="02000503000000020004" pitchFamily="50" charset="0"/>
              </a:rPr>
              <a:t>Further resources </a:t>
            </a:r>
          </a:p>
          <a:p>
            <a:pPr algn="just">
              <a:lnSpc>
                <a:spcPct val="130000"/>
              </a:lnSpc>
            </a:pPr>
            <a:r>
              <a:rPr lang="en-GB" sz="1400">
                <a:latin typeface="Source Sans Pro Light" charset="0"/>
                <a:ea typeface="Source Sans Pro Light" charset="0"/>
                <a:cs typeface="Source Sans Pro Light" charset="0"/>
              </a:rPr>
              <a:t>We want students to re-visit these resources as much as possible. As such, you can find a link to all the templates and videos on the next slide. Please share these with your students </a:t>
            </a:r>
            <a:r>
              <a:rPr lang="en-GB" sz="1400" b="1">
                <a:latin typeface="Source Sans Pro Light" charset="0"/>
                <a:ea typeface="Source Sans Pro Light" charset="0"/>
                <a:cs typeface="Source Sans Pro Light" charset="0"/>
              </a:rPr>
              <a:t>after </a:t>
            </a:r>
            <a:r>
              <a:rPr lang="en-GB" sz="1400">
                <a:latin typeface="Source Sans Pro Light" charset="0"/>
                <a:ea typeface="Source Sans Pro Light" charset="0"/>
                <a:cs typeface="Source Sans Pro Light" charset="0"/>
              </a:rPr>
              <a:t>they have first gone through the pack with you in class.</a:t>
            </a:r>
          </a:p>
          <a:p>
            <a:pPr algn="just">
              <a:lnSpc>
                <a:spcPct val="130000"/>
              </a:lnSpc>
            </a:pPr>
            <a:endParaRPr lang="en-GB" sz="1400">
              <a:latin typeface="Source Sans Pro Light" charset="0"/>
              <a:ea typeface="Source Sans Pro Light" charset="0"/>
              <a:cs typeface="Source Sans Pro Light" charset="0"/>
            </a:endParaRPr>
          </a:p>
          <a:p>
            <a:pPr algn="just">
              <a:lnSpc>
                <a:spcPct val="130000"/>
              </a:lnSpc>
            </a:pPr>
            <a:r>
              <a:rPr lang="en-GB" sz="1400">
                <a:latin typeface="Source Sans Pro Light" charset="0"/>
                <a:ea typeface="Source Sans Pro Light" charset="0"/>
                <a:cs typeface="Source Sans Pro Light" charset="0"/>
              </a:rPr>
              <a:t>We can then track the engagement of your students with the resources for additional oversight. To access this data, please speak with whoever is in charge of organising the Elevate Programme at your school. </a:t>
            </a:r>
          </a:p>
          <a:p>
            <a:pPr algn="just">
              <a:lnSpc>
                <a:spcPct val="130000"/>
              </a:lnSpc>
            </a:pPr>
            <a:endParaRPr lang="en-US">
              <a:solidFill>
                <a:srgbClr val="214791"/>
              </a:solidFill>
              <a:latin typeface="BPreplay" panose="02000503000000020004" pitchFamily="50" charset="0"/>
            </a:endParaRPr>
          </a:p>
          <a:p>
            <a:pPr algn="just">
              <a:lnSpc>
                <a:spcPct val="130000"/>
              </a:lnSpc>
            </a:pPr>
            <a:endParaRPr lang="en-US">
              <a:solidFill>
                <a:srgbClr val="214791"/>
              </a:solidFill>
              <a:latin typeface="BPreplay" panose="02000503000000020004" pitchFamily="50" charset="0"/>
            </a:endParaRPr>
          </a:p>
          <a:p>
            <a:pPr algn="just">
              <a:lnSpc>
                <a:spcPct val="130000"/>
              </a:lnSpc>
            </a:pPr>
            <a:endParaRPr lang="en-GB" sz="1200">
              <a:latin typeface="Source Sans Pro Light" charset="0"/>
              <a:ea typeface="Source Sans Pro Light" charset="0"/>
              <a:cs typeface="Source Sans Pro Light" charset="0"/>
            </a:endParaRPr>
          </a:p>
          <a:p>
            <a:pPr algn="just">
              <a:lnSpc>
                <a:spcPct val="130000"/>
              </a:lnSpc>
            </a:pPr>
            <a:endParaRPr lang="en-GB" sz="1200">
              <a:latin typeface="Source Sans Pro Light" charset="0"/>
              <a:ea typeface="Source Sans Pro Light" charset="0"/>
              <a:cs typeface="Source Sans Pro Light" charset="0"/>
            </a:endParaRPr>
          </a:p>
          <a:p>
            <a:pPr lvl="0">
              <a:lnSpc>
                <a:spcPct val="130000"/>
              </a:lnSpc>
            </a:pPr>
            <a:endParaRPr lang="en-AU" sz="1400" i="1">
              <a:solidFill>
                <a:prstClr val="black"/>
              </a:solidFill>
              <a:latin typeface="Source Sans Pro Light" charset="0"/>
              <a:ea typeface="Source Sans Pro Light" charset="0"/>
              <a:cs typeface="Source Sans Pro Light" charset="0"/>
            </a:endParaRPr>
          </a:p>
          <a:p>
            <a:pPr marL="171450" lvl="0" indent="-171450">
              <a:lnSpc>
                <a:spcPct val="130000"/>
              </a:lnSpc>
              <a:buBlip>
                <a:blip r:embed="rId4"/>
              </a:buBlip>
            </a:pPr>
            <a:endParaRPr lang="en-AU" sz="1400">
              <a:solidFill>
                <a:prstClr val="black"/>
              </a:solidFill>
              <a:latin typeface="Source Sans Pro Light" charset="0"/>
              <a:ea typeface="Source Sans Pro Light" charset="0"/>
              <a:cs typeface="Source Sans Pro Light" charset="0"/>
            </a:endParaRPr>
          </a:p>
          <a:p>
            <a:pPr>
              <a:lnSpc>
                <a:spcPct val="130000"/>
              </a:lnSpc>
            </a:pPr>
            <a:endParaRPr lang="en-US" sz="1400">
              <a:solidFill>
                <a:srgbClr val="214791"/>
              </a:solidFill>
              <a:latin typeface="BPreplay" panose="02000503000000020004" pitchFamily="50" charset="0"/>
            </a:endParaRPr>
          </a:p>
          <a:p>
            <a:pPr lvl="0">
              <a:lnSpc>
                <a:spcPct val="130000"/>
              </a:lnSpc>
            </a:pPr>
            <a:endParaRPr lang="en-AU" sz="1200">
              <a:solidFill>
                <a:prstClr val="black"/>
              </a:solidFill>
              <a:latin typeface="Source Sans Pro Light" charset="0"/>
              <a:ea typeface="Source Sans Pro Light" charset="0"/>
              <a:cs typeface="Source Sans Pro Light" charset="0"/>
            </a:endParaRPr>
          </a:p>
          <a:p>
            <a:pPr marL="171450" lvl="0" indent="-171450">
              <a:lnSpc>
                <a:spcPct val="130000"/>
              </a:lnSpc>
              <a:buBlip>
                <a:blip r:embed="rId4"/>
              </a:buBlip>
            </a:pPr>
            <a:endParaRPr lang="en-AU" sz="1200">
              <a:solidFill>
                <a:prstClr val="black"/>
              </a:solidFill>
              <a:latin typeface="Source Sans Pro Light" charset="0"/>
              <a:ea typeface="Source Sans Pro Light" charset="0"/>
              <a:cs typeface="Source Sans Pro Light" charset="0"/>
            </a:endParaRPr>
          </a:p>
          <a:p>
            <a:pPr marL="171450" lvl="0" indent="-171450">
              <a:lnSpc>
                <a:spcPct val="130000"/>
              </a:lnSpc>
              <a:buBlip>
                <a:blip r:embed="rId4"/>
              </a:buBlip>
            </a:pPr>
            <a:endParaRPr lang="en-AU" sz="1200">
              <a:solidFill>
                <a:prstClr val="black"/>
              </a:solidFill>
              <a:latin typeface="Source Sans Pro Light" charset="0"/>
              <a:ea typeface="Source Sans Pro Light" charset="0"/>
              <a:cs typeface="Source Sans Pro Light" charset="0"/>
            </a:endParaRPr>
          </a:p>
        </p:txBody>
      </p:sp>
    </p:spTree>
    <p:extLst>
      <p:ext uri="{BB962C8B-B14F-4D97-AF65-F5344CB8AC3E}">
        <p14:creationId xmlns:p14="http://schemas.microsoft.com/office/powerpoint/2010/main" val="1643562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295351"/>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436698" y="64518"/>
            <a:ext cx="1844489" cy="523220"/>
          </a:xfrm>
          <a:prstGeom prst="rect">
            <a:avLst/>
          </a:prstGeom>
          <a:solidFill>
            <a:schemeClr val="bg1"/>
          </a:solidFill>
        </p:spPr>
        <p:txBody>
          <a:bodyPr wrap="square" lIns="91440" tIns="45720" rIns="91440" bIns="45720" rtlCol="0" anchor="t">
            <a:spAutoFit/>
          </a:bodyPr>
          <a:lstStyle/>
          <a:p>
            <a:pPr>
              <a:defRPr/>
            </a:pPr>
            <a:r>
              <a:rPr lang="en-US" sz="2800" b="1">
                <a:solidFill>
                  <a:srgbClr val="002060"/>
                </a:solidFill>
                <a:latin typeface="BPreplay"/>
                <a:ea typeface="BPreplay" charset="0"/>
                <a:cs typeface="BPreplay" charset="0"/>
              </a:rPr>
              <a:t>Contents</a:t>
            </a:r>
          </a:p>
        </p:txBody>
      </p:sp>
      <p:sp>
        <p:nvSpPr>
          <p:cNvPr id="9" name="Rectangle 8">
            <a:extLst>
              <a:ext uri="{FF2B5EF4-FFF2-40B4-BE49-F238E27FC236}">
                <a16:creationId xmlns:a16="http://schemas.microsoft.com/office/drawing/2014/main" id="{AC7F7EDF-A131-468C-9367-B962CE5742F0}"/>
              </a:ext>
            </a:extLst>
          </p:cNvPr>
          <p:cNvSpPr/>
          <p:nvPr/>
        </p:nvSpPr>
        <p:spPr>
          <a:xfrm>
            <a:off x="586576" y="715937"/>
            <a:ext cx="10283095" cy="1632819"/>
          </a:xfrm>
          <a:prstGeom prst="rect">
            <a:avLst/>
          </a:prstGeom>
        </p:spPr>
        <p:txBody>
          <a:bodyPr wrap="square">
            <a:spAutoFit/>
          </a:bodyPr>
          <a:lstStyle/>
          <a:p>
            <a:pPr lvl="0">
              <a:lnSpc>
                <a:spcPct val="130000"/>
              </a:lnSpc>
            </a:pPr>
            <a:endParaRPr lang="en-AU" sz="1400" i="1">
              <a:solidFill>
                <a:prstClr val="black"/>
              </a:solidFill>
              <a:latin typeface="Source Sans Pro Light" charset="0"/>
              <a:ea typeface="Source Sans Pro Light" charset="0"/>
              <a:cs typeface="Source Sans Pro Light" charset="0"/>
            </a:endParaRPr>
          </a:p>
          <a:p>
            <a:pPr marL="171450" lvl="0" indent="-171450">
              <a:lnSpc>
                <a:spcPct val="130000"/>
              </a:lnSpc>
              <a:buBlip>
                <a:blip r:embed="rId4"/>
              </a:buBlip>
            </a:pPr>
            <a:endParaRPr lang="en-AU" sz="1400">
              <a:solidFill>
                <a:prstClr val="black"/>
              </a:solidFill>
              <a:latin typeface="Source Sans Pro Light" charset="0"/>
              <a:ea typeface="Source Sans Pro Light" charset="0"/>
              <a:cs typeface="Source Sans Pro Light" charset="0"/>
            </a:endParaRPr>
          </a:p>
          <a:p>
            <a:pPr>
              <a:lnSpc>
                <a:spcPct val="130000"/>
              </a:lnSpc>
            </a:pPr>
            <a:endParaRPr lang="en-US" sz="1400">
              <a:solidFill>
                <a:srgbClr val="214791"/>
              </a:solidFill>
              <a:latin typeface="BPreplay" panose="02000503000000020004" pitchFamily="50" charset="0"/>
            </a:endParaRPr>
          </a:p>
          <a:p>
            <a:pPr lvl="0">
              <a:lnSpc>
                <a:spcPct val="130000"/>
              </a:lnSpc>
            </a:pPr>
            <a:endParaRPr lang="en-AU" sz="1200">
              <a:solidFill>
                <a:prstClr val="black"/>
              </a:solidFill>
              <a:latin typeface="Source Sans Pro Light" charset="0"/>
              <a:ea typeface="Source Sans Pro Light" charset="0"/>
              <a:cs typeface="Source Sans Pro Light" charset="0"/>
            </a:endParaRPr>
          </a:p>
          <a:p>
            <a:pPr marL="171450" lvl="0" indent="-171450">
              <a:lnSpc>
                <a:spcPct val="130000"/>
              </a:lnSpc>
              <a:buBlip>
                <a:blip r:embed="rId4"/>
              </a:buBlip>
            </a:pPr>
            <a:endParaRPr lang="en-AU" sz="1200">
              <a:solidFill>
                <a:prstClr val="black"/>
              </a:solidFill>
              <a:latin typeface="Source Sans Pro Light" charset="0"/>
              <a:ea typeface="Source Sans Pro Light" charset="0"/>
              <a:cs typeface="Source Sans Pro Light" charset="0"/>
            </a:endParaRPr>
          </a:p>
          <a:p>
            <a:pPr marL="171450" lvl="0" indent="-171450">
              <a:lnSpc>
                <a:spcPct val="130000"/>
              </a:lnSpc>
              <a:buBlip>
                <a:blip r:embed="rId4"/>
              </a:buBlip>
            </a:pPr>
            <a:endParaRPr lang="en-AU" sz="1200">
              <a:solidFill>
                <a:prstClr val="black"/>
              </a:solidFill>
              <a:latin typeface="Source Sans Pro Light" charset="0"/>
              <a:ea typeface="Source Sans Pro Light" charset="0"/>
              <a:cs typeface="Source Sans Pro Light" charset="0"/>
            </a:endParaRPr>
          </a:p>
        </p:txBody>
      </p:sp>
      <p:sp>
        <p:nvSpPr>
          <p:cNvPr id="6" name="TextBox 5">
            <a:extLst>
              <a:ext uri="{FF2B5EF4-FFF2-40B4-BE49-F238E27FC236}">
                <a16:creationId xmlns:a16="http://schemas.microsoft.com/office/drawing/2014/main" id="{5A47CF83-83CF-4DD5-9F08-D97EE3599377}"/>
              </a:ext>
            </a:extLst>
          </p:cNvPr>
          <p:cNvSpPr txBox="1"/>
          <p:nvPr/>
        </p:nvSpPr>
        <p:spPr>
          <a:xfrm>
            <a:off x="621048" y="669580"/>
            <a:ext cx="3884480" cy="5825954"/>
          </a:xfrm>
          <a:prstGeom prst="rect">
            <a:avLst/>
          </a:prstGeom>
          <a:noFill/>
        </p:spPr>
        <p:txBody>
          <a:bodyPr wrap="square" rtlCol="0">
            <a:spAutoFit/>
          </a:bodyPr>
          <a:lstStyle/>
          <a:p>
            <a:pPr algn="just">
              <a:lnSpc>
                <a:spcPct val="130000"/>
              </a:lnSpc>
            </a:pPr>
            <a:r>
              <a:rPr lang="en-US" sz="2000" b="1">
                <a:solidFill>
                  <a:srgbClr val="214791"/>
                </a:solidFill>
                <a:latin typeface="BPreplay" panose="02000503000000020004" pitchFamily="50" charset="0"/>
              </a:rPr>
              <a:t>1. Planning and </a:t>
            </a:r>
            <a:r>
              <a:rPr lang="en-US" sz="2000" b="1" err="1">
                <a:solidFill>
                  <a:srgbClr val="214791"/>
                </a:solidFill>
                <a:latin typeface="BPreplay" panose="02000503000000020004" pitchFamily="50" charset="0"/>
              </a:rPr>
              <a:t>Organising</a:t>
            </a:r>
            <a:r>
              <a:rPr lang="en-US" sz="2000" b="1">
                <a:solidFill>
                  <a:srgbClr val="214791"/>
                </a:solidFill>
                <a:latin typeface="BPreplay" panose="02000503000000020004" pitchFamily="50" charset="0"/>
              </a:rPr>
              <a:t> Your Notes</a:t>
            </a:r>
          </a:p>
          <a:p>
            <a:pPr>
              <a:lnSpc>
                <a:spcPct val="130000"/>
              </a:lnSpc>
            </a:pPr>
            <a:endParaRPr lang="en-US" sz="1600">
              <a:latin typeface="Source Sans Pro Light" charset="0"/>
              <a:ea typeface="Source Sans Pro Light" charset="0"/>
              <a:cs typeface="Source Sans Pro Light" charset="0"/>
            </a:endParaRPr>
          </a:p>
          <a:p>
            <a:pPr marL="171450" lvl="0" indent="-171450">
              <a:lnSpc>
                <a:spcPct val="130000"/>
              </a:lnSpc>
              <a:buBlip>
                <a:blip r:embed="rId4"/>
              </a:buBlip>
            </a:pPr>
            <a:r>
              <a:rPr lang="en-AU" sz="1600" b="1">
                <a:solidFill>
                  <a:prstClr val="black"/>
                </a:solidFill>
                <a:latin typeface="Source Sans Pro Light" charset="0"/>
                <a:ea typeface="Source Sans Pro Light" charset="0"/>
                <a:cs typeface="Source Sans Pro Light" charset="0"/>
                <a:hlinkClick r:id="rId5" action="ppaction://hlinksldjump"/>
              </a:rPr>
              <a:t>Video</a:t>
            </a:r>
            <a:r>
              <a:rPr lang="en-AU" sz="1600">
                <a:solidFill>
                  <a:prstClr val="black"/>
                </a:solidFill>
                <a:latin typeface="Source Sans Pro Light" charset="0"/>
                <a:ea typeface="Source Sans Pro Light" charset="0"/>
                <a:cs typeface="Source Sans Pro Light" charset="0"/>
              </a:rPr>
              <a:t>: How to use a planner and a folder </a:t>
            </a:r>
          </a:p>
          <a:p>
            <a:pPr marL="171450" lvl="0" indent="-171450">
              <a:lnSpc>
                <a:spcPct val="130000"/>
              </a:lnSpc>
              <a:buBlip>
                <a:blip r:embed="rId4"/>
              </a:buBlip>
            </a:pPr>
            <a:r>
              <a:rPr lang="en-AU" sz="1600" b="1">
                <a:solidFill>
                  <a:prstClr val="black"/>
                </a:solidFill>
                <a:latin typeface="Source Sans Pro Light" charset="0"/>
                <a:ea typeface="Source Sans Pro Light" charset="0"/>
                <a:cs typeface="Source Sans Pro Light" charset="0"/>
                <a:hlinkClick r:id="rId6" action="ppaction://hlinksldjump"/>
              </a:rPr>
              <a:t>Discussion</a:t>
            </a:r>
            <a:r>
              <a:rPr lang="en-AU" sz="1600">
                <a:solidFill>
                  <a:prstClr val="black"/>
                </a:solidFill>
                <a:latin typeface="Source Sans Pro Light" charset="0"/>
                <a:ea typeface="Source Sans Pro Light" charset="0"/>
                <a:cs typeface="Source Sans Pro Light" charset="0"/>
              </a:rPr>
              <a:t>: </a:t>
            </a:r>
            <a:r>
              <a:rPr lang="en-GB" sz="1600">
                <a:solidFill>
                  <a:srgbClr val="000000"/>
                </a:solidFill>
                <a:effectLst/>
                <a:latin typeface="Source Sans Pro Light" panose="020B0403030403020204" pitchFamily="34" charset="0"/>
                <a:ea typeface="Source Sans Pro Light" panose="020B0403030403020204" pitchFamily="34" charset="0"/>
              </a:rPr>
              <a:t>How do you currently organise your notes? What do you need to make sure you use the planner effectively</a:t>
            </a:r>
            <a:r>
              <a:rPr lang="en-US" sz="1600">
                <a:solidFill>
                  <a:srgbClr val="000000"/>
                </a:solidFill>
                <a:effectLst/>
                <a:latin typeface="Source Sans Pro Light" panose="020B0403030403020204" pitchFamily="34" charset="0"/>
                <a:ea typeface="Source Sans Pro Light" panose="020B0403030403020204" pitchFamily="34" charset="0"/>
              </a:rPr>
              <a:t>​</a:t>
            </a:r>
            <a:endParaRPr lang="en-AU" sz="1600">
              <a:solidFill>
                <a:prstClr val="black"/>
              </a:solidFill>
              <a:latin typeface="Source Sans Pro Light" panose="020B0403030403020204" pitchFamily="34" charset="0"/>
              <a:ea typeface="Source Sans Pro Light" panose="020B0403030403020204" pitchFamily="34" charset="0"/>
              <a:cs typeface="Source Sans Pro Light" charset="0"/>
            </a:endParaRPr>
          </a:p>
          <a:p>
            <a:pPr marL="171450" lvl="0" indent="-171450">
              <a:lnSpc>
                <a:spcPct val="130000"/>
              </a:lnSpc>
              <a:buBlip>
                <a:blip r:embed="rId4"/>
              </a:buBlip>
            </a:pPr>
            <a:r>
              <a:rPr lang="en-AU" sz="1600" b="1">
                <a:solidFill>
                  <a:prstClr val="black"/>
                </a:solidFill>
                <a:latin typeface="Source Sans Pro Light" charset="0"/>
                <a:ea typeface="Source Sans Pro Light" charset="0"/>
                <a:cs typeface="Source Sans Pro Light" charset="0"/>
                <a:hlinkClick r:id="rId7" action="ppaction://hlinksldjump"/>
              </a:rPr>
              <a:t>Activity</a:t>
            </a:r>
            <a:r>
              <a:rPr lang="en-AU" sz="1600">
                <a:solidFill>
                  <a:prstClr val="black"/>
                </a:solidFill>
                <a:latin typeface="Source Sans Pro Light" panose="020B0403030403020204" pitchFamily="34" charset="0"/>
                <a:ea typeface="Source Sans Pro Light" panose="020B0403030403020204" pitchFamily="34" charset="0"/>
                <a:cs typeface="Source Sans Pro Light" charset="0"/>
              </a:rPr>
              <a:t>: </a:t>
            </a:r>
            <a:r>
              <a:rPr lang="en-GB" sz="1600">
                <a:solidFill>
                  <a:srgbClr val="000000"/>
                </a:solidFill>
                <a:effectLst/>
                <a:latin typeface="Source Sans Pro Light" panose="020B0403030403020204" pitchFamily="34" charset="0"/>
                <a:ea typeface="Source Sans Pro Light" panose="020B0403030403020204" pitchFamily="34" charset="0"/>
              </a:rPr>
              <a:t>How would you help this student fix their note making planner?</a:t>
            </a:r>
            <a:r>
              <a:rPr lang="en-US" sz="1600">
                <a:solidFill>
                  <a:srgbClr val="000000"/>
                </a:solidFill>
                <a:effectLst/>
                <a:latin typeface="Source Sans Pro Light" panose="020B0403030403020204" pitchFamily="34" charset="0"/>
                <a:ea typeface="Source Sans Pro Light" panose="020B0403030403020204" pitchFamily="34" charset="0"/>
              </a:rPr>
              <a:t>​</a:t>
            </a:r>
            <a:endParaRPr lang="en-AU" sz="1600" b="1">
              <a:solidFill>
                <a:prstClr val="black"/>
              </a:solidFill>
              <a:latin typeface="Source Sans Pro Light" panose="020B0403030403020204" pitchFamily="34" charset="0"/>
              <a:ea typeface="Source Sans Pro Light" panose="020B0403030403020204" pitchFamily="34" charset="0"/>
              <a:cs typeface="Source Sans Pro Light" charset="0"/>
            </a:endParaRPr>
          </a:p>
          <a:p>
            <a:pPr>
              <a:lnSpc>
                <a:spcPct val="130000"/>
              </a:lnSpc>
            </a:pPr>
            <a:endParaRPr lang="en-US" sz="1600">
              <a:solidFill>
                <a:srgbClr val="214791"/>
              </a:solidFill>
              <a:latin typeface="BPreplay" panose="02000503000000020004" pitchFamily="50" charset="0"/>
            </a:endParaRPr>
          </a:p>
          <a:p>
            <a:pPr>
              <a:lnSpc>
                <a:spcPct val="130000"/>
              </a:lnSpc>
            </a:pPr>
            <a:r>
              <a:rPr lang="en-US" sz="2000" b="1">
                <a:solidFill>
                  <a:srgbClr val="214791"/>
                </a:solidFill>
                <a:latin typeface="BPreplay" panose="02000503000000020004" pitchFamily="50" charset="0"/>
              </a:rPr>
              <a:t>2.  Note Making </a:t>
            </a:r>
          </a:p>
          <a:p>
            <a:pPr>
              <a:lnSpc>
                <a:spcPct val="130000"/>
              </a:lnSpc>
            </a:pPr>
            <a:endParaRPr lang="en-US" sz="2000" b="1">
              <a:solidFill>
                <a:srgbClr val="214791"/>
              </a:solidFill>
              <a:latin typeface="BPreplay" panose="02000503000000020004" pitchFamily="50" charset="0"/>
            </a:endParaRPr>
          </a:p>
          <a:p>
            <a:pPr marL="171450" lvl="0" indent="-171450">
              <a:lnSpc>
                <a:spcPct val="130000"/>
              </a:lnSpc>
              <a:buBlip>
                <a:blip r:embed="rId4"/>
              </a:buBlip>
            </a:pPr>
            <a:r>
              <a:rPr lang="en-AU" sz="1600" b="1">
                <a:solidFill>
                  <a:prstClr val="black"/>
                </a:solidFill>
                <a:latin typeface="Source Sans Pro Light" charset="0"/>
                <a:ea typeface="Source Sans Pro Light" charset="0"/>
                <a:cs typeface="Source Sans Pro Light" charset="0"/>
                <a:hlinkClick r:id="rId8" action="ppaction://hlinksldjump"/>
              </a:rPr>
              <a:t>Video</a:t>
            </a:r>
            <a:r>
              <a:rPr lang="en-AU" sz="1600">
                <a:solidFill>
                  <a:prstClr val="black"/>
                </a:solidFill>
                <a:latin typeface="Source Sans Pro Light" charset="0"/>
                <a:ea typeface="Source Sans Pro Light" charset="0"/>
                <a:cs typeface="Source Sans Pro Light" charset="0"/>
              </a:rPr>
              <a:t>: How to make effective notes </a:t>
            </a:r>
          </a:p>
          <a:p>
            <a:pPr marL="171450" lvl="0" indent="-171450">
              <a:lnSpc>
                <a:spcPct val="130000"/>
              </a:lnSpc>
              <a:buBlip>
                <a:blip r:embed="rId4"/>
              </a:buBlip>
            </a:pPr>
            <a:r>
              <a:rPr lang="en-AU" sz="1600" b="1">
                <a:solidFill>
                  <a:prstClr val="black"/>
                </a:solidFill>
                <a:latin typeface="Source Sans Pro Light" charset="0"/>
                <a:ea typeface="Source Sans Pro Light" charset="0"/>
                <a:cs typeface="Source Sans Pro Light" charset="0"/>
                <a:hlinkClick r:id="rId9" action="ppaction://hlinksldjump"/>
              </a:rPr>
              <a:t>Discussion</a:t>
            </a:r>
            <a:r>
              <a:rPr lang="en-AU" sz="1600">
                <a:solidFill>
                  <a:prstClr val="black"/>
                </a:solidFill>
                <a:latin typeface="Source Sans Pro Light" charset="0"/>
                <a:ea typeface="Source Sans Pro Light" charset="0"/>
                <a:cs typeface="Source Sans Pro Light" charset="0"/>
              </a:rPr>
              <a:t>: </a:t>
            </a:r>
            <a:r>
              <a:rPr lang="en-GB" sz="1600">
                <a:solidFill>
                  <a:srgbClr val="000000"/>
                </a:solidFill>
                <a:effectLst/>
                <a:latin typeface="Source Sans Pro Light" panose="020B0403030403020204" pitchFamily="34" charset="0"/>
                <a:ea typeface="Source Sans Pro Light" panose="020B0403030403020204" pitchFamily="34" charset="0"/>
              </a:rPr>
              <a:t>What are the most important things to remember when making notes?</a:t>
            </a:r>
            <a:r>
              <a:rPr lang="en-US" sz="1600">
                <a:solidFill>
                  <a:srgbClr val="000000"/>
                </a:solidFill>
                <a:effectLst/>
                <a:latin typeface="Source Sans Pro Light" panose="020B0403030403020204" pitchFamily="34" charset="0"/>
                <a:ea typeface="Source Sans Pro Light" panose="020B0403030403020204" pitchFamily="34" charset="0"/>
              </a:rPr>
              <a:t>​</a:t>
            </a:r>
            <a:endParaRPr lang="en-AU" sz="1600">
              <a:solidFill>
                <a:prstClr val="black"/>
              </a:solidFill>
              <a:latin typeface="Source Sans Pro Light" panose="020B0403030403020204" pitchFamily="34" charset="0"/>
              <a:ea typeface="Source Sans Pro Light" panose="020B0403030403020204" pitchFamily="34" charset="0"/>
              <a:cs typeface="Source Sans Pro Light" charset="0"/>
            </a:endParaRPr>
          </a:p>
          <a:p>
            <a:pPr marL="171450" lvl="0" indent="-171450">
              <a:lnSpc>
                <a:spcPct val="130000"/>
              </a:lnSpc>
              <a:buBlip>
                <a:blip r:embed="rId4"/>
              </a:buBlip>
            </a:pPr>
            <a:r>
              <a:rPr lang="en-AU" sz="1600" b="1">
                <a:solidFill>
                  <a:prstClr val="black"/>
                </a:solidFill>
                <a:latin typeface="Source Sans Pro Light" charset="0"/>
                <a:ea typeface="Source Sans Pro Light" charset="0"/>
                <a:cs typeface="Source Sans Pro Light" charset="0"/>
                <a:hlinkClick r:id="rId10" action="ppaction://hlinksldjump"/>
              </a:rPr>
              <a:t>Activity</a:t>
            </a:r>
            <a:r>
              <a:rPr lang="en-AU" sz="1600">
                <a:solidFill>
                  <a:prstClr val="black"/>
                </a:solidFill>
                <a:latin typeface="Source Sans Pro Light" panose="020B0403030403020204" pitchFamily="34" charset="0"/>
                <a:ea typeface="Source Sans Pro Light" panose="020B0403030403020204" pitchFamily="34" charset="0"/>
                <a:cs typeface="Source Sans Pro Light" charset="0"/>
              </a:rPr>
              <a:t>: </a:t>
            </a:r>
            <a:r>
              <a:rPr lang="en-GB" sz="1600">
                <a:solidFill>
                  <a:srgbClr val="000000"/>
                </a:solidFill>
                <a:effectLst/>
                <a:latin typeface="Source Sans Pro Light" panose="020B0403030403020204" pitchFamily="34" charset="0"/>
                <a:ea typeface="Source Sans Pro Light" panose="020B0403030403020204" pitchFamily="34" charset="0"/>
              </a:rPr>
              <a:t>Write a set of notes based on this text</a:t>
            </a:r>
            <a:r>
              <a:rPr lang="en-US" sz="1600">
                <a:solidFill>
                  <a:srgbClr val="000000"/>
                </a:solidFill>
                <a:effectLst/>
                <a:latin typeface="Source Sans Pro Light" panose="020B0403030403020204" pitchFamily="34" charset="0"/>
                <a:ea typeface="Source Sans Pro Light" panose="020B0403030403020204" pitchFamily="34" charset="0"/>
              </a:rPr>
              <a:t>​</a:t>
            </a:r>
            <a:endParaRPr lang="en-AU" sz="1600">
              <a:solidFill>
                <a:prstClr val="black"/>
              </a:solidFill>
              <a:latin typeface="Source Sans Pro Light" panose="020B0403030403020204" pitchFamily="34" charset="0"/>
              <a:ea typeface="Source Sans Pro Light" panose="020B0403030403020204" pitchFamily="34" charset="0"/>
              <a:cs typeface="Source Sans Pro Light" charset="0"/>
            </a:endParaRPr>
          </a:p>
        </p:txBody>
      </p:sp>
      <p:sp>
        <p:nvSpPr>
          <p:cNvPr id="11" name="TextBox 10">
            <a:extLst>
              <a:ext uri="{FF2B5EF4-FFF2-40B4-BE49-F238E27FC236}">
                <a16:creationId xmlns:a16="http://schemas.microsoft.com/office/drawing/2014/main" id="{587E1D03-CE60-449B-A702-8D6817C01B3C}"/>
              </a:ext>
            </a:extLst>
          </p:cNvPr>
          <p:cNvSpPr txBox="1"/>
          <p:nvPr/>
        </p:nvSpPr>
        <p:spPr>
          <a:xfrm>
            <a:off x="6365176" y="669580"/>
            <a:ext cx="4565125" cy="6067430"/>
          </a:xfrm>
          <a:prstGeom prst="rect">
            <a:avLst/>
          </a:prstGeom>
          <a:noFill/>
        </p:spPr>
        <p:txBody>
          <a:bodyPr wrap="square" rtlCol="0">
            <a:spAutoFit/>
          </a:bodyPr>
          <a:lstStyle/>
          <a:p>
            <a:pPr algn="just">
              <a:lnSpc>
                <a:spcPct val="130000"/>
              </a:lnSpc>
            </a:pPr>
            <a:r>
              <a:rPr lang="en-US" sz="2000" b="1">
                <a:solidFill>
                  <a:srgbClr val="214791"/>
                </a:solidFill>
                <a:latin typeface="BPreplay" panose="02000503000000020004" pitchFamily="50" charset="0"/>
              </a:rPr>
              <a:t>3.  Reviewing Your Notes </a:t>
            </a:r>
          </a:p>
          <a:p>
            <a:pPr algn="just">
              <a:lnSpc>
                <a:spcPct val="130000"/>
              </a:lnSpc>
            </a:pPr>
            <a:endParaRPr lang="en-US" sz="1600">
              <a:latin typeface="Source Sans Pro Light" charset="0"/>
              <a:ea typeface="Source Sans Pro Light" charset="0"/>
              <a:cs typeface="Source Sans Pro Light" charset="0"/>
            </a:endParaRPr>
          </a:p>
          <a:p>
            <a:pPr algn="just">
              <a:lnSpc>
                <a:spcPct val="130000"/>
              </a:lnSpc>
            </a:pPr>
            <a:endParaRPr lang="en-US" sz="1600">
              <a:latin typeface="Source Sans Pro Light" charset="0"/>
              <a:ea typeface="Source Sans Pro Light" charset="0"/>
              <a:cs typeface="Source Sans Pro Light" charset="0"/>
            </a:endParaRPr>
          </a:p>
          <a:p>
            <a:pPr marL="171450" lvl="0" indent="-171450">
              <a:lnSpc>
                <a:spcPct val="130000"/>
              </a:lnSpc>
              <a:buBlip>
                <a:blip r:embed="rId4"/>
              </a:buBlip>
            </a:pPr>
            <a:r>
              <a:rPr lang="en-AU" sz="1600" b="1">
                <a:solidFill>
                  <a:prstClr val="black"/>
                </a:solidFill>
                <a:latin typeface="Source Sans Pro Light" charset="0"/>
                <a:ea typeface="Source Sans Pro Light" charset="0"/>
                <a:cs typeface="Source Sans Pro Light" charset="0"/>
                <a:hlinkClick r:id="rId11" action="ppaction://hlinksldjump"/>
              </a:rPr>
              <a:t>Video</a:t>
            </a:r>
            <a:r>
              <a:rPr lang="en-AU" sz="1600">
                <a:solidFill>
                  <a:prstClr val="black"/>
                </a:solidFill>
                <a:latin typeface="Source Sans Pro Light" charset="0"/>
                <a:ea typeface="Source Sans Pro Light" charset="0"/>
                <a:cs typeface="Source Sans Pro Light" charset="0"/>
              </a:rPr>
              <a:t>: How to use a System of Review </a:t>
            </a:r>
          </a:p>
          <a:p>
            <a:pPr marL="171450" lvl="0" indent="-171450">
              <a:lnSpc>
                <a:spcPct val="130000"/>
              </a:lnSpc>
              <a:buBlip>
                <a:blip r:embed="rId4"/>
              </a:buBlip>
            </a:pPr>
            <a:r>
              <a:rPr lang="en-AU" sz="1600" b="1">
                <a:solidFill>
                  <a:prstClr val="black"/>
                </a:solidFill>
                <a:latin typeface="Source Sans Pro Light" charset="0"/>
                <a:ea typeface="Source Sans Pro Light" charset="0"/>
                <a:cs typeface="Source Sans Pro Light" charset="0"/>
                <a:hlinkClick r:id="rId12" action="ppaction://hlinksldjump"/>
              </a:rPr>
              <a:t>Discussion</a:t>
            </a:r>
            <a:r>
              <a:rPr lang="en-AU" sz="1600">
                <a:solidFill>
                  <a:prstClr val="black"/>
                </a:solidFill>
                <a:latin typeface="Source Sans Pro Light" charset="0"/>
                <a:ea typeface="Source Sans Pro Light" charset="0"/>
                <a:cs typeface="Source Sans Pro Light" charset="0"/>
              </a:rPr>
              <a:t>: </a:t>
            </a:r>
            <a:r>
              <a:rPr lang="en-GB" sz="1600">
                <a:solidFill>
                  <a:srgbClr val="000000"/>
                </a:solidFill>
                <a:effectLst/>
                <a:latin typeface="Source Sans Pro Light" panose="020B0403030403020204" pitchFamily="34" charset="0"/>
                <a:ea typeface="Source Sans Pro Light" panose="020B0403030403020204" pitchFamily="34" charset="0"/>
              </a:rPr>
              <a:t>When is the best time for you to re-read notes? What is the best technique for you?</a:t>
            </a:r>
            <a:r>
              <a:rPr lang="en-US" sz="1600">
                <a:solidFill>
                  <a:srgbClr val="000000"/>
                </a:solidFill>
                <a:effectLst/>
                <a:latin typeface="Source Sans Pro Light" panose="020B0403030403020204" pitchFamily="34" charset="0"/>
                <a:ea typeface="Source Sans Pro Light" panose="020B0403030403020204" pitchFamily="34" charset="0"/>
              </a:rPr>
              <a:t>​</a:t>
            </a:r>
            <a:endParaRPr lang="en-AU" sz="1600">
              <a:solidFill>
                <a:prstClr val="black"/>
              </a:solidFill>
              <a:latin typeface="Source Sans Pro Light" panose="020B0403030403020204" pitchFamily="34" charset="0"/>
              <a:ea typeface="Source Sans Pro Light" panose="020B0403030403020204" pitchFamily="34" charset="0"/>
              <a:cs typeface="Source Sans Pro Light" charset="0"/>
            </a:endParaRPr>
          </a:p>
          <a:p>
            <a:pPr marL="171450" lvl="0" indent="-171450">
              <a:lnSpc>
                <a:spcPct val="130000"/>
              </a:lnSpc>
              <a:buBlip>
                <a:blip r:embed="rId4"/>
              </a:buBlip>
            </a:pPr>
            <a:r>
              <a:rPr lang="en-AU" sz="1600" b="1">
                <a:solidFill>
                  <a:prstClr val="black"/>
                </a:solidFill>
                <a:latin typeface="Source Sans Pro Light" charset="0"/>
                <a:ea typeface="Source Sans Pro Light" charset="0"/>
                <a:cs typeface="Source Sans Pro Light" charset="0"/>
                <a:hlinkClick r:id="rId13" action="ppaction://hlinksldjump"/>
              </a:rPr>
              <a:t>Activity</a:t>
            </a:r>
            <a:r>
              <a:rPr lang="en-AU" sz="1600">
                <a:solidFill>
                  <a:prstClr val="black"/>
                </a:solidFill>
                <a:latin typeface="Source Sans Pro Light" charset="0"/>
                <a:ea typeface="Source Sans Pro Light" charset="0"/>
                <a:cs typeface="Source Sans Pro Light" charset="0"/>
              </a:rPr>
              <a:t>: </a:t>
            </a:r>
            <a:r>
              <a:rPr lang="en-GB" sz="1600">
                <a:solidFill>
                  <a:srgbClr val="000000"/>
                </a:solidFill>
                <a:effectLst/>
                <a:latin typeface="Source Sans Pro Light" panose="020B0403030403020204" pitchFamily="34" charset="0"/>
                <a:ea typeface="Source Sans Pro Light" panose="020B0403030403020204" pitchFamily="34" charset="0"/>
              </a:rPr>
              <a:t>Create a set plan you can stick to for your system of review</a:t>
            </a:r>
            <a:endParaRPr lang="en-AU" sz="1600">
              <a:solidFill>
                <a:prstClr val="black"/>
              </a:solidFill>
              <a:latin typeface="Source Sans Pro Light" panose="020B0403030403020204" pitchFamily="34" charset="0"/>
              <a:ea typeface="Source Sans Pro Light" panose="020B0403030403020204" pitchFamily="34" charset="0"/>
              <a:cs typeface="Source Sans Pro Light" charset="0"/>
            </a:endParaRPr>
          </a:p>
          <a:p>
            <a:pPr lvl="0">
              <a:lnSpc>
                <a:spcPct val="130000"/>
              </a:lnSpc>
            </a:pPr>
            <a:endParaRPr lang="en-US" sz="3200">
              <a:solidFill>
                <a:srgbClr val="214791"/>
              </a:solidFill>
              <a:latin typeface="BPreplay" panose="02000503000000020004" pitchFamily="50" charset="0"/>
            </a:endParaRPr>
          </a:p>
          <a:p>
            <a:pPr>
              <a:lnSpc>
                <a:spcPct val="130000"/>
              </a:lnSpc>
            </a:pPr>
            <a:r>
              <a:rPr lang="en-US" sz="2000" b="1">
                <a:solidFill>
                  <a:srgbClr val="214791"/>
                </a:solidFill>
                <a:latin typeface="BPreplay" panose="02000503000000020004" pitchFamily="50" charset="0"/>
              </a:rPr>
              <a:t>4.  Going Beyond the Notes </a:t>
            </a:r>
          </a:p>
          <a:p>
            <a:pPr>
              <a:lnSpc>
                <a:spcPct val="130000"/>
              </a:lnSpc>
            </a:pPr>
            <a:endParaRPr lang="en-US" sz="2000" b="1">
              <a:solidFill>
                <a:srgbClr val="214791"/>
              </a:solidFill>
              <a:latin typeface="BPreplay" panose="02000503000000020004" pitchFamily="50" charset="0"/>
            </a:endParaRPr>
          </a:p>
          <a:p>
            <a:pPr marL="171450" lvl="0" indent="-171450">
              <a:lnSpc>
                <a:spcPct val="130000"/>
              </a:lnSpc>
              <a:buBlip>
                <a:blip r:embed="rId4"/>
              </a:buBlip>
            </a:pPr>
            <a:r>
              <a:rPr lang="en-AU" sz="1600" b="1">
                <a:solidFill>
                  <a:prstClr val="black"/>
                </a:solidFill>
                <a:latin typeface="Source Sans Pro Light" charset="0"/>
                <a:ea typeface="Source Sans Pro Light" charset="0"/>
                <a:cs typeface="Source Sans Pro Light" charset="0"/>
                <a:hlinkClick r:id="rId14" action="ppaction://hlinksldjump"/>
              </a:rPr>
              <a:t>Video</a:t>
            </a:r>
            <a:r>
              <a:rPr lang="en-AU" sz="1600">
                <a:solidFill>
                  <a:prstClr val="black"/>
                </a:solidFill>
                <a:latin typeface="Source Sans Pro Light" charset="0"/>
                <a:ea typeface="Source Sans Pro Light" charset="0"/>
                <a:cs typeface="Source Sans Pro Light" charset="0"/>
              </a:rPr>
              <a:t>: How to read around a subject and where to source that info </a:t>
            </a:r>
          </a:p>
          <a:p>
            <a:pPr marL="171450" lvl="0" indent="-171450">
              <a:lnSpc>
                <a:spcPct val="130000"/>
              </a:lnSpc>
              <a:buBlip>
                <a:blip r:embed="rId4"/>
              </a:buBlip>
            </a:pPr>
            <a:r>
              <a:rPr lang="en-AU" sz="1600" b="1">
                <a:solidFill>
                  <a:prstClr val="black"/>
                </a:solidFill>
                <a:latin typeface="Source Sans Pro Light" charset="0"/>
                <a:ea typeface="Source Sans Pro Light" charset="0"/>
                <a:cs typeface="Source Sans Pro Light" charset="0"/>
                <a:hlinkClick r:id="rId15" action="ppaction://hlinksldjump"/>
              </a:rPr>
              <a:t>Discussion</a:t>
            </a:r>
            <a:r>
              <a:rPr lang="en-AU" sz="1600">
                <a:solidFill>
                  <a:prstClr val="black"/>
                </a:solidFill>
                <a:latin typeface="Source Sans Pro Light" charset="0"/>
                <a:ea typeface="Source Sans Pro Light" charset="0"/>
                <a:cs typeface="Source Sans Pro Light" charset="0"/>
              </a:rPr>
              <a:t>: </a:t>
            </a:r>
            <a:r>
              <a:rPr lang="en-GB" sz="1600">
                <a:solidFill>
                  <a:srgbClr val="000000"/>
                </a:solidFill>
                <a:effectLst/>
                <a:latin typeface="Source Sans Pro Light" panose="020B0403030403020204" pitchFamily="34" charset="0"/>
                <a:ea typeface="Source Sans Pro Light" panose="020B0403030403020204" pitchFamily="34" charset="0"/>
              </a:rPr>
              <a:t>Have you ever done this before? If so, which subject, and where did you look? If not, why?</a:t>
            </a:r>
            <a:endParaRPr lang="en-AU" sz="1600">
              <a:solidFill>
                <a:prstClr val="black"/>
              </a:solidFill>
              <a:latin typeface="Source Sans Pro Light" panose="020B0403030403020204" pitchFamily="34" charset="0"/>
              <a:ea typeface="Source Sans Pro Light" panose="020B0403030403020204" pitchFamily="34" charset="0"/>
              <a:cs typeface="Source Sans Pro Light" charset="0"/>
            </a:endParaRPr>
          </a:p>
          <a:p>
            <a:pPr marL="171450" lvl="0" indent="-171450">
              <a:lnSpc>
                <a:spcPct val="130000"/>
              </a:lnSpc>
              <a:buBlip>
                <a:blip r:embed="rId4"/>
              </a:buBlip>
            </a:pPr>
            <a:r>
              <a:rPr lang="en-AU" sz="1600" b="1">
                <a:solidFill>
                  <a:prstClr val="black"/>
                </a:solidFill>
                <a:latin typeface="Source Sans Pro Light" panose="020B0403030403020204" pitchFamily="34" charset="0"/>
                <a:ea typeface="Source Sans Pro Light" panose="020B0403030403020204" pitchFamily="34" charset="0"/>
                <a:cs typeface="Source Sans Pro Light" charset="0"/>
                <a:hlinkClick r:id="rId16" action="ppaction://hlinksldjump"/>
              </a:rPr>
              <a:t>Activity</a:t>
            </a:r>
            <a:r>
              <a:rPr lang="en-AU" sz="1600">
                <a:solidFill>
                  <a:prstClr val="black"/>
                </a:solidFill>
                <a:latin typeface="Source Sans Pro Light" panose="020B0403030403020204" pitchFamily="34" charset="0"/>
                <a:ea typeface="Source Sans Pro Light" panose="020B0403030403020204" pitchFamily="34" charset="0"/>
                <a:cs typeface="Source Sans Pro Light" charset="0"/>
              </a:rPr>
              <a:t>: </a:t>
            </a:r>
            <a:r>
              <a:rPr lang="en-GB" sz="1600">
                <a:solidFill>
                  <a:srgbClr val="000000"/>
                </a:solidFill>
                <a:effectLst/>
                <a:latin typeface="Source Sans Pro Light" panose="020B0403030403020204" pitchFamily="34" charset="0"/>
                <a:ea typeface="Source Sans Pro Light" panose="020B0403030403020204" pitchFamily="34" charset="0"/>
              </a:rPr>
              <a:t>Pick 1 topic from any subject right now, and research </a:t>
            </a:r>
            <a:r>
              <a:rPr lang="en-GB" sz="1600" i="1">
                <a:solidFill>
                  <a:srgbClr val="000000"/>
                </a:solidFill>
                <a:effectLst/>
                <a:latin typeface="Source Sans Pro Light" panose="020B0403030403020204" pitchFamily="34" charset="0"/>
                <a:ea typeface="Source Sans Pro Light" panose="020B0403030403020204" pitchFamily="34" charset="0"/>
              </a:rPr>
              <a:t>one extra fact </a:t>
            </a:r>
            <a:r>
              <a:rPr lang="en-GB" sz="1600">
                <a:solidFill>
                  <a:srgbClr val="000000"/>
                </a:solidFill>
                <a:effectLst/>
                <a:latin typeface="Source Sans Pro Light" panose="020B0403030403020204" pitchFamily="34" charset="0"/>
                <a:ea typeface="Source Sans Pro Light" panose="020B0403030403020204" pitchFamily="34" charset="0"/>
              </a:rPr>
              <a:t>about it</a:t>
            </a:r>
            <a:endParaRPr lang="en-AU" sz="1600" b="1">
              <a:solidFill>
                <a:prstClr val="black"/>
              </a:solidFill>
              <a:latin typeface="Source Sans Pro Light" panose="020B0403030403020204" pitchFamily="34" charset="0"/>
              <a:ea typeface="Source Sans Pro Light" panose="020B0403030403020204" pitchFamily="34" charset="0"/>
              <a:cs typeface="Source Sans Pro Light" charset="0"/>
            </a:endParaRPr>
          </a:p>
        </p:txBody>
      </p:sp>
    </p:spTree>
    <p:extLst>
      <p:ext uri="{BB962C8B-B14F-4D97-AF65-F5344CB8AC3E}">
        <p14:creationId xmlns:p14="http://schemas.microsoft.com/office/powerpoint/2010/main" val="2541149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485814" y="-48126"/>
            <a:ext cx="4952460" cy="866648"/>
          </a:xfrm>
          <a:prstGeom prst="rect">
            <a:avLst/>
          </a:prstGeom>
          <a:solidFill>
            <a:schemeClr val="bg1"/>
          </a:solidFill>
        </p:spPr>
        <p:txBody>
          <a:bodyPr wrap="square" lIns="91440" tIns="45720" rIns="91440" bIns="45720" rtlCol="0" anchor="t">
            <a:spAutoFit/>
          </a:bodyPr>
          <a:lstStyle/>
          <a:p>
            <a:pPr algn="just">
              <a:lnSpc>
                <a:spcPct val="130000"/>
              </a:lnSpc>
            </a:pPr>
            <a:r>
              <a:rPr lang="en-US" sz="2400" b="1">
                <a:solidFill>
                  <a:srgbClr val="214791"/>
                </a:solidFill>
                <a:latin typeface="BPreplay" panose="02000503000000020004" pitchFamily="50" charset="0"/>
              </a:rPr>
              <a:t>Planning &amp; </a:t>
            </a:r>
            <a:r>
              <a:rPr lang="en-US" sz="2400" b="1" err="1">
                <a:solidFill>
                  <a:srgbClr val="214791"/>
                </a:solidFill>
                <a:latin typeface="BPreplay" panose="02000503000000020004" pitchFamily="50" charset="0"/>
              </a:rPr>
              <a:t>Organising</a:t>
            </a:r>
            <a:r>
              <a:rPr lang="en-US" sz="2400" b="1">
                <a:solidFill>
                  <a:srgbClr val="214791"/>
                </a:solidFill>
                <a:latin typeface="BPreplay" panose="02000503000000020004" pitchFamily="50" charset="0"/>
              </a:rPr>
              <a:t> Your Notes</a:t>
            </a:r>
          </a:p>
          <a:p>
            <a:pPr algn="just">
              <a:lnSpc>
                <a:spcPct val="130000"/>
              </a:lnSpc>
            </a:pPr>
            <a:r>
              <a:rPr lang="en-US" sz="1600" i="1" u="sng">
                <a:solidFill>
                  <a:srgbClr val="214791"/>
                </a:solidFill>
                <a:latin typeface="BPreplay" panose="02000503000000020004" pitchFamily="50" charset="0"/>
              </a:rPr>
              <a:t>Video – 5 mins</a:t>
            </a: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sp>
        <p:nvSpPr>
          <p:cNvPr id="10" name="TextBox 9">
            <a:extLst>
              <a:ext uri="{FF2B5EF4-FFF2-40B4-BE49-F238E27FC236}">
                <a16:creationId xmlns:a16="http://schemas.microsoft.com/office/drawing/2014/main" id="{348CB636-BE74-3B78-4DA9-7FD299F09018}"/>
              </a:ext>
            </a:extLst>
          </p:cNvPr>
          <p:cNvSpPr txBox="1"/>
          <p:nvPr/>
        </p:nvSpPr>
        <p:spPr>
          <a:xfrm>
            <a:off x="1987118" y="5808644"/>
            <a:ext cx="8217762" cy="461665"/>
          </a:xfrm>
          <a:prstGeom prst="rect">
            <a:avLst/>
          </a:prstGeom>
          <a:noFill/>
        </p:spPr>
        <p:txBody>
          <a:bodyPr wrap="square" rtlCol="0">
            <a:spAutoFit/>
          </a:bodyPr>
          <a:lstStyle/>
          <a:p>
            <a:pPr algn="ctr"/>
            <a:r>
              <a:rPr lang="en-GB" sz="2400" i="1" dirty="0">
                <a:hlinkClick r:id="rId4"/>
              </a:rPr>
              <a:t>Download the Note Making Planner template here!</a:t>
            </a:r>
            <a:endParaRPr lang="en-GB" sz="2400" i="1" dirty="0"/>
          </a:p>
        </p:txBody>
      </p:sp>
      <p:sp>
        <p:nvSpPr>
          <p:cNvPr id="2" name="TextBox 1">
            <a:extLst>
              <a:ext uri="{FF2B5EF4-FFF2-40B4-BE49-F238E27FC236}">
                <a16:creationId xmlns:a16="http://schemas.microsoft.com/office/drawing/2014/main" id="{92B8C145-AB79-178E-F6EC-8417CDC83894}"/>
              </a:ext>
            </a:extLst>
          </p:cNvPr>
          <p:cNvSpPr txBox="1"/>
          <p:nvPr/>
        </p:nvSpPr>
        <p:spPr>
          <a:xfrm>
            <a:off x="4349679" y="1110735"/>
            <a:ext cx="3492641"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00" i="1" dirty="0">
                <a:solidFill>
                  <a:srgbClr val="000000"/>
                </a:solidFill>
                <a:latin typeface="Source Sans Pro Light" panose="020B0403030403020204" pitchFamily="34" charset="0"/>
                <a:ea typeface="Source Sans Pro Light" panose="020B0403030403020204" pitchFamily="34" charset="0"/>
                <a:cs typeface="Source Sans Pro Light" charset="0"/>
              </a:rPr>
              <a:t>Click the image below for your video:</a:t>
            </a:r>
            <a:endParaRPr lang="en-GB" i="1" dirty="0"/>
          </a:p>
        </p:txBody>
      </p:sp>
      <p:pic>
        <p:nvPicPr>
          <p:cNvPr id="1026" name="Picture 2">
            <a:hlinkClick r:id="rId4"/>
            <a:extLst>
              <a:ext uri="{FF2B5EF4-FFF2-40B4-BE49-F238E27FC236}">
                <a16:creationId xmlns:a16="http://schemas.microsoft.com/office/drawing/2014/main" id="{B84471A0-1D89-9D7A-B488-5CD6E5D881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1888" y="2071688"/>
            <a:ext cx="4848225"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690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331809" y="0"/>
            <a:ext cx="4913959" cy="866648"/>
          </a:xfrm>
          <a:prstGeom prst="rect">
            <a:avLst/>
          </a:prstGeom>
          <a:solidFill>
            <a:schemeClr val="bg1"/>
          </a:solidFill>
        </p:spPr>
        <p:txBody>
          <a:bodyPr wrap="square" lIns="91440" tIns="45720" rIns="91440" bIns="45720" rtlCol="0" anchor="t">
            <a:spAutoFit/>
          </a:bodyPr>
          <a:lstStyle/>
          <a:p>
            <a:pPr algn="just">
              <a:lnSpc>
                <a:spcPct val="130000"/>
              </a:lnSpc>
            </a:pPr>
            <a:r>
              <a:rPr lang="en-US" sz="2400" b="1">
                <a:solidFill>
                  <a:srgbClr val="214791"/>
                </a:solidFill>
                <a:latin typeface="BPreplay" panose="02000503000000020004" pitchFamily="50" charset="0"/>
              </a:rPr>
              <a:t>Planning &amp; </a:t>
            </a:r>
            <a:r>
              <a:rPr lang="en-US" sz="2400" b="1" err="1">
                <a:solidFill>
                  <a:srgbClr val="214791"/>
                </a:solidFill>
                <a:latin typeface="BPreplay" panose="02000503000000020004" pitchFamily="50" charset="0"/>
              </a:rPr>
              <a:t>Organising</a:t>
            </a:r>
            <a:r>
              <a:rPr lang="en-US" sz="2400" b="1">
                <a:solidFill>
                  <a:srgbClr val="214791"/>
                </a:solidFill>
                <a:latin typeface="BPreplay" panose="02000503000000020004" pitchFamily="50" charset="0"/>
              </a:rPr>
              <a:t> Your Notes</a:t>
            </a:r>
          </a:p>
          <a:p>
            <a:pPr algn="just">
              <a:lnSpc>
                <a:spcPct val="130000"/>
              </a:lnSpc>
            </a:pPr>
            <a:r>
              <a:rPr lang="en-US" sz="1600" i="1" u="sng">
                <a:solidFill>
                  <a:srgbClr val="214791"/>
                </a:solidFill>
                <a:latin typeface="BPreplay" panose="02000503000000020004" pitchFamily="50" charset="0"/>
              </a:rPr>
              <a:t>Discussion – 5 mins</a:t>
            </a: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sp>
        <p:nvSpPr>
          <p:cNvPr id="6" name="TextBox 5">
            <a:extLst>
              <a:ext uri="{FF2B5EF4-FFF2-40B4-BE49-F238E27FC236}">
                <a16:creationId xmlns:a16="http://schemas.microsoft.com/office/drawing/2014/main" id="{C5E44E51-0B98-FD49-11B2-EA9FDBBE7B2B}"/>
              </a:ext>
            </a:extLst>
          </p:cNvPr>
          <p:cNvSpPr txBox="1"/>
          <p:nvPr/>
        </p:nvSpPr>
        <p:spPr>
          <a:xfrm>
            <a:off x="1437639" y="1057647"/>
            <a:ext cx="9316721" cy="4103496"/>
          </a:xfrm>
          <a:prstGeom prst="rect">
            <a:avLst/>
          </a:prstGeom>
          <a:noFill/>
        </p:spPr>
        <p:txBody>
          <a:bodyPr wrap="square">
            <a:spAutoFit/>
          </a:bodyPr>
          <a:lstStyle/>
          <a:p>
            <a:pPr lvl="0" algn="ctr">
              <a:lnSpc>
                <a:spcPct val="130000"/>
              </a:lnSpc>
            </a:pPr>
            <a:endParaRPr lang="en-AU" sz="4400" u="sng">
              <a:solidFill>
                <a:schemeClr val="accent5">
                  <a:lumMod val="50000"/>
                </a:schemeClr>
              </a:solidFill>
              <a:latin typeface="Source Sans Pro Light" charset="0"/>
              <a:ea typeface="Source Sans Pro Light" charset="0"/>
              <a:cs typeface="Source Sans Pro Light" charset="0"/>
            </a:endParaRPr>
          </a:p>
          <a:p>
            <a:pPr lvl="0" algn="ctr">
              <a:lnSpc>
                <a:spcPct val="130000"/>
              </a:lnSpc>
            </a:pPr>
            <a:r>
              <a:rPr lang="en-GB" sz="4000">
                <a:solidFill>
                  <a:srgbClr val="000000"/>
                </a:solidFill>
                <a:effectLst/>
                <a:latin typeface="Source Sans Pro Light" panose="020B0403030403020204" pitchFamily="34" charset="0"/>
                <a:ea typeface="Source Sans Pro Light" panose="020B0403030403020204" pitchFamily="34" charset="0"/>
              </a:rPr>
              <a:t>How do you currently organise your notes? </a:t>
            </a:r>
          </a:p>
          <a:p>
            <a:pPr lvl="0" algn="ctr">
              <a:lnSpc>
                <a:spcPct val="130000"/>
              </a:lnSpc>
            </a:pPr>
            <a:r>
              <a:rPr lang="en-GB" sz="4000">
                <a:solidFill>
                  <a:srgbClr val="000000"/>
                </a:solidFill>
                <a:latin typeface="Source Sans Pro Light" panose="020B0403030403020204" pitchFamily="34" charset="0"/>
                <a:ea typeface="Source Sans Pro Light" panose="020B0403030403020204" pitchFamily="34" charset="0"/>
              </a:rPr>
              <a:t>&amp; </a:t>
            </a:r>
          </a:p>
          <a:p>
            <a:pPr lvl="0" algn="ctr">
              <a:lnSpc>
                <a:spcPct val="130000"/>
              </a:lnSpc>
            </a:pPr>
            <a:r>
              <a:rPr lang="en-GB" sz="4000">
                <a:solidFill>
                  <a:srgbClr val="000000"/>
                </a:solidFill>
                <a:effectLst/>
                <a:latin typeface="Source Sans Pro Light" panose="020B0403030403020204" pitchFamily="34" charset="0"/>
                <a:ea typeface="Source Sans Pro Light" panose="020B0403030403020204" pitchFamily="34" charset="0"/>
              </a:rPr>
              <a:t>What do you need to make sure you use the planner effectively</a:t>
            </a:r>
            <a:r>
              <a:rPr lang="en-US" sz="4000">
                <a:solidFill>
                  <a:srgbClr val="000000"/>
                </a:solidFill>
                <a:effectLst/>
                <a:latin typeface="Source Sans Pro Light" panose="020B0403030403020204" pitchFamily="34" charset="0"/>
                <a:ea typeface="Source Sans Pro Light" panose="020B0403030403020204" pitchFamily="34" charset="0"/>
              </a:rPr>
              <a:t>​?</a:t>
            </a:r>
            <a:endParaRPr lang="en-AU" sz="4000">
              <a:solidFill>
                <a:prstClr val="black"/>
              </a:solidFill>
              <a:latin typeface="Source Sans Pro Light" panose="020B0403030403020204" pitchFamily="34" charset="0"/>
              <a:ea typeface="Source Sans Pro Light" panose="020B0403030403020204" pitchFamily="34" charset="0"/>
              <a:cs typeface="Source Sans Pro Light" charset="0"/>
            </a:endParaRPr>
          </a:p>
        </p:txBody>
      </p:sp>
      <p:sp>
        <p:nvSpPr>
          <p:cNvPr id="11" name="TextBox 10">
            <a:extLst>
              <a:ext uri="{FF2B5EF4-FFF2-40B4-BE49-F238E27FC236}">
                <a16:creationId xmlns:a16="http://schemas.microsoft.com/office/drawing/2014/main" id="{6E3798CA-A863-2702-F58C-57AA43804B8C}"/>
              </a:ext>
            </a:extLst>
          </p:cNvPr>
          <p:cNvSpPr txBox="1"/>
          <p:nvPr/>
        </p:nvSpPr>
        <p:spPr>
          <a:xfrm>
            <a:off x="2992585" y="1057647"/>
            <a:ext cx="6206827" cy="523220"/>
          </a:xfrm>
          <a:prstGeom prst="rect">
            <a:avLst/>
          </a:prstGeom>
          <a:noFill/>
        </p:spPr>
        <p:txBody>
          <a:bodyPr wrap="none" rtlCol="0">
            <a:spAutoFit/>
          </a:bodyPr>
          <a:lstStyle/>
          <a:p>
            <a:r>
              <a:rPr lang="en-GB" sz="2800" b="1" i="1">
                <a:latin typeface="Source Sans Pro Light" panose="020B0403030403020204" pitchFamily="34" charset="0"/>
                <a:ea typeface="Source Sans Pro Light" panose="020B0403030403020204" pitchFamily="34" charset="0"/>
              </a:rPr>
              <a:t>Spend 5 minutes discussing the following:</a:t>
            </a:r>
          </a:p>
        </p:txBody>
      </p:sp>
    </p:spTree>
    <p:extLst>
      <p:ext uri="{BB962C8B-B14F-4D97-AF65-F5344CB8AC3E}">
        <p14:creationId xmlns:p14="http://schemas.microsoft.com/office/powerpoint/2010/main" val="3280689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254808" y="15424"/>
            <a:ext cx="4942834" cy="866648"/>
          </a:xfrm>
          <a:prstGeom prst="rect">
            <a:avLst/>
          </a:prstGeom>
          <a:solidFill>
            <a:schemeClr val="bg1"/>
          </a:solidFill>
        </p:spPr>
        <p:txBody>
          <a:bodyPr wrap="square" lIns="91440" tIns="45720" rIns="91440" bIns="45720" rtlCol="0" anchor="t">
            <a:spAutoFit/>
          </a:bodyPr>
          <a:lstStyle/>
          <a:p>
            <a:pPr algn="just">
              <a:lnSpc>
                <a:spcPct val="130000"/>
              </a:lnSpc>
            </a:pPr>
            <a:r>
              <a:rPr lang="en-US" sz="2400" b="1">
                <a:solidFill>
                  <a:srgbClr val="214791"/>
                </a:solidFill>
                <a:latin typeface="BPreplay" panose="02000503000000020004" pitchFamily="50" charset="0"/>
              </a:rPr>
              <a:t>Planning &amp; </a:t>
            </a:r>
            <a:r>
              <a:rPr lang="en-US" sz="2400" b="1" err="1">
                <a:solidFill>
                  <a:srgbClr val="214791"/>
                </a:solidFill>
                <a:latin typeface="BPreplay" panose="02000503000000020004" pitchFamily="50" charset="0"/>
              </a:rPr>
              <a:t>Organising</a:t>
            </a:r>
            <a:r>
              <a:rPr lang="en-US" sz="2400" b="1">
                <a:solidFill>
                  <a:srgbClr val="214791"/>
                </a:solidFill>
                <a:latin typeface="BPreplay" panose="02000503000000020004" pitchFamily="50" charset="0"/>
              </a:rPr>
              <a:t> Your Notes</a:t>
            </a:r>
          </a:p>
          <a:p>
            <a:pPr algn="just">
              <a:lnSpc>
                <a:spcPct val="130000"/>
              </a:lnSpc>
            </a:pPr>
            <a:r>
              <a:rPr lang="en-US" sz="1600" i="1" u="sng">
                <a:solidFill>
                  <a:srgbClr val="214791"/>
                </a:solidFill>
                <a:latin typeface="BPreplay" panose="02000503000000020004" pitchFamily="50" charset="0"/>
              </a:rPr>
              <a:t>Activity – 10 mins</a:t>
            </a: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pic>
        <p:nvPicPr>
          <p:cNvPr id="8" name="Picture 7">
            <a:extLst>
              <a:ext uri="{FF2B5EF4-FFF2-40B4-BE49-F238E27FC236}">
                <a16:creationId xmlns:a16="http://schemas.microsoft.com/office/drawing/2014/main" id="{291D12D8-EF86-EF8F-0746-C6E4CF3C99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97638" y="1356145"/>
            <a:ext cx="8796723" cy="53096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TextBox 9">
            <a:extLst>
              <a:ext uri="{FF2B5EF4-FFF2-40B4-BE49-F238E27FC236}">
                <a16:creationId xmlns:a16="http://schemas.microsoft.com/office/drawing/2014/main" id="{25529D4E-B022-BDF4-11E8-21ED524990EC}"/>
              </a:ext>
            </a:extLst>
          </p:cNvPr>
          <p:cNvSpPr txBox="1"/>
          <p:nvPr/>
        </p:nvSpPr>
        <p:spPr>
          <a:xfrm>
            <a:off x="1495219" y="551039"/>
            <a:ext cx="9201558" cy="1015663"/>
          </a:xfrm>
          <a:prstGeom prst="rect">
            <a:avLst/>
          </a:prstGeom>
          <a:noFill/>
        </p:spPr>
        <p:txBody>
          <a:bodyPr wrap="none" rtlCol="0">
            <a:spAutoFit/>
          </a:bodyPr>
          <a:lstStyle/>
          <a:p>
            <a:pPr algn="ctr"/>
            <a:r>
              <a:rPr lang="en-GB" sz="2400" b="1">
                <a:solidFill>
                  <a:srgbClr val="000000"/>
                </a:solidFill>
                <a:effectLst/>
                <a:latin typeface="Source Sans Pro Light" panose="020B0403030403020204" pitchFamily="34" charset="0"/>
                <a:ea typeface="Source Sans Pro Light" panose="020B0403030403020204" pitchFamily="34" charset="0"/>
              </a:rPr>
              <a:t>How would you help this student fix their note making planner?</a:t>
            </a:r>
          </a:p>
          <a:p>
            <a:pPr algn="ctr"/>
            <a:r>
              <a:rPr lang="en-GB">
                <a:solidFill>
                  <a:srgbClr val="000000"/>
                </a:solidFill>
                <a:latin typeface="Source Sans Pro Light" panose="020B0403030403020204" pitchFamily="34" charset="0"/>
                <a:ea typeface="Source Sans Pro Light" panose="020B0403030403020204" pitchFamily="34" charset="0"/>
              </a:rPr>
              <a:t>Write down 3 things you would change, and then share your answers with the person next to you.</a:t>
            </a:r>
            <a:endParaRPr lang="en-AU">
              <a:solidFill>
                <a:prstClr val="black"/>
              </a:solidFill>
              <a:latin typeface="Source Sans Pro Light" panose="020B0403030403020204" pitchFamily="34" charset="0"/>
              <a:ea typeface="Source Sans Pro Light" panose="020B0403030403020204" pitchFamily="34" charset="0"/>
              <a:cs typeface="Source Sans Pro Light" charset="0"/>
            </a:endParaRPr>
          </a:p>
          <a:p>
            <a:endParaRPr lang="en-GB"/>
          </a:p>
        </p:txBody>
      </p:sp>
    </p:spTree>
    <p:extLst>
      <p:ext uri="{BB962C8B-B14F-4D97-AF65-F5344CB8AC3E}">
        <p14:creationId xmlns:p14="http://schemas.microsoft.com/office/powerpoint/2010/main" val="3963922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341435" y="38675"/>
            <a:ext cx="2093757" cy="866648"/>
          </a:xfrm>
          <a:prstGeom prst="rect">
            <a:avLst/>
          </a:prstGeom>
          <a:solidFill>
            <a:schemeClr val="bg1"/>
          </a:solidFill>
        </p:spPr>
        <p:txBody>
          <a:bodyPr wrap="square" lIns="91440" tIns="45720" rIns="91440" bIns="45720" rtlCol="0" anchor="t">
            <a:spAutoFit/>
          </a:bodyPr>
          <a:lstStyle/>
          <a:p>
            <a:pPr>
              <a:lnSpc>
                <a:spcPct val="130000"/>
              </a:lnSpc>
            </a:pPr>
            <a:r>
              <a:rPr lang="en-US" sz="2400" b="1">
                <a:solidFill>
                  <a:srgbClr val="214791"/>
                </a:solidFill>
                <a:latin typeface="BPreplay" panose="02000503000000020004" pitchFamily="50" charset="0"/>
              </a:rPr>
              <a:t>Note Making</a:t>
            </a:r>
          </a:p>
          <a:p>
            <a:pPr>
              <a:lnSpc>
                <a:spcPct val="130000"/>
              </a:lnSpc>
            </a:pPr>
            <a:r>
              <a:rPr lang="en-US" sz="1600" i="1" u="sng">
                <a:solidFill>
                  <a:srgbClr val="214791"/>
                </a:solidFill>
                <a:latin typeface="BPreplay" panose="02000503000000020004" pitchFamily="50" charset="0"/>
              </a:rPr>
              <a:t>Video – 5 mins</a:t>
            </a:r>
            <a:r>
              <a:rPr lang="en-US" sz="1600" b="1">
                <a:solidFill>
                  <a:srgbClr val="214791"/>
                </a:solidFill>
                <a:latin typeface="BPreplay" panose="02000503000000020004" pitchFamily="50" charset="0"/>
              </a:rPr>
              <a:t> </a:t>
            </a: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sp>
        <p:nvSpPr>
          <p:cNvPr id="2" name="TextBox 1">
            <a:extLst>
              <a:ext uri="{FF2B5EF4-FFF2-40B4-BE49-F238E27FC236}">
                <a16:creationId xmlns:a16="http://schemas.microsoft.com/office/drawing/2014/main" id="{92B8C145-AB79-178E-F6EC-8417CDC83894}"/>
              </a:ext>
            </a:extLst>
          </p:cNvPr>
          <p:cNvSpPr txBox="1"/>
          <p:nvPr/>
        </p:nvSpPr>
        <p:spPr>
          <a:xfrm>
            <a:off x="4349679" y="1186927"/>
            <a:ext cx="3492641"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00" i="1" dirty="0">
                <a:solidFill>
                  <a:srgbClr val="000000"/>
                </a:solidFill>
                <a:latin typeface="Source Sans Pro Light" panose="020B0403030403020204" pitchFamily="34" charset="0"/>
                <a:ea typeface="Source Sans Pro Light" panose="020B0403030403020204" pitchFamily="34" charset="0"/>
                <a:cs typeface="Source Sans Pro Light" charset="0"/>
              </a:rPr>
              <a:t>Click the image below for your video:</a:t>
            </a:r>
            <a:endParaRPr lang="en-GB" i="1" dirty="0"/>
          </a:p>
        </p:txBody>
      </p:sp>
      <p:pic>
        <p:nvPicPr>
          <p:cNvPr id="2050" name="Picture 2">
            <a:hlinkClick r:id="rId4"/>
            <a:extLst>
              <a:ext uri="{FF2B5EF4-FFF2-40B4-BE49-F238E27FC236}">
                <a16:creationId xmlns:a16="http://schemas.microsoft.com/office/drawing/2014/main" id="{19DB4BFE-F1D8-29D5-35E3-0EFB2736C4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5700" y="2081213"/>
            <a:ext cx="480060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464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373320" y="0"/>
            <a:ext cx="2060855" cy="1326836"/>
          </a:xfrm>
          <a:prstGeom prst="rect">
            <a:avLst/>
          </a:prstGeom>
          <a:solidFill>
            <a:schemeClr val="bg1"/>
          </a:solidFill>
        </p:spPr>
        <p:txBody>
          <a:bodyPr wrap="square" lIns="91440" tIns="45720" rIns="91440" bIns="45720" rtlCol="0" anchor="t">
            <a:spAutoFit/>
          </a:bodyPr>
          <a:lstStyle/>
          <a:p>
            <a:pPr>
              <a:lnSpc>
                <a:spcPct val="130000"/>
              </a:lnSpc>
            </a:pPr>
            <a:r>
              <a:rPr lang="en-US" sz="2400" b="1">
                <a:solidFill>
                  <a:srgbClr val="214791"/>
                </a:solidFill>
                <a:latin typeface="BPreplay" panose="02000503000000020004" pitchFamily="50" charset="0"/>
              </a:rPr>
              <a:t>Note Making</a:t>
            </a:r>
          </a:p>
          <a:p>
            <a:pPr>
              <a:lnSpc>
                <a:spcPct val="130000"/>
              </a:lnSpc>
            </a:pPr>
            <a:r>
              <a:rPr lang="en-US" sz="1600" i="1" u="sng">
                <a:solidFill>
                  <a:srgbClr val="214791"/>
                </a:solidFill>
                <a:latin typeface="BPreplay" panose="02000503000000020004" pitchFamily="50" charset="0"/>
              </a:rPr>
              <a:t>Discussion – 5 mins</a:t>
            </a:r>
          </a:p>
          <a:p>
            <a:pPr>
              <a:lnSpc>
                <a:spcPct val="130000"/>
              </a:lnSpc>
            </a:pPr>
            <a:r>
              <a:rPr lang="en-US" sz="2400" b="1">
                <a:solidFill>
                  <a:srgbClr val="214791"/>
                </a:solidFill>
                <a:latin typeface="BPreplay" panose="02000503000000020004" pitchFamily="50" charset="0"/>
              </a:rPr>
              <a:t> </a:t>
            </a: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sp>
        <p:nvSpPr>
          <p:cNvPr id="2" name="TextBox 1">
            <a:extLst>
              <a:ext uri="{FF2B5EF4-FFF2-40B4-BE49-F238E27FC236}">
                <a16:creationId xmlns:a16="http://schemas.microsoft.com/office/drawing/2014/main" id="{C56CB768-3843-0DF2-1BB0-5160CC9EA947}"/>
              </a:ext>
            </a:extLst>
          </p:cNvPr>
          <p:cNvSpPr txBox="1"/>
          <p:nvPr/>
        </p:nvSpPr>
        <p:spPr>
          <a:xfrm>
            <a:off x="1437639" y="1057647"/>
            <a:ext cx="9316721" cy="4907305"/>
          </a:xfrm>
          <a:prstGeom prst="rect">
            <a:avLst/>
          </a:prstGeom>
          <a:noFill/>
        </p:spPr>
        <p:txBody>
          <a:bodyPr wrap="square">
            <a:spAutoFit/>
          </a:bodyPr>
          <a:lstStyle/>
          <a:p>
            <a:pPr lvl="0" algn="ctr">
              <a:lnSpc>
                <a:spcPct val="130000"/>
              </a:lnSpc>
            </a:pPr>
            <a:endParaRPr lang="en-AU" sz="4400" u="sng">
              <a:solidFill>
                <a:schemeClr val="accent5">
                  <a:lumMod val="50000"/>
                </a:schemeClr>
              </a:solidFill>
              <a:latin typeface="Source Sans Pro Light" charset="0"/>
              <a:ea typeface="Source Sans Pro Light" charset="0"/>
              <a:cs typeface="Source Sans Pro Light" charset="0"/>
            </a:endParaRPr>
          </a:p>
          <a:p>
            <a:pPr lvl="0" algn="ctr">
              <a:lnSpc>
                <a:spcPct val="130000"/>
              </a:lnSpc>
            </a:pPr>
            <a:r>
              <a:rPr lang="en-GB" sz="4000">
                <a:solidFill>
                  <a:srgbClr val="000000"/>
                </a:solidFill>
                <a:effectLst/>
                <a:latin typeface="Source Sans Pro Light" panose="020B0403030403020204" pitchFamily="34" charset="0"/>
                <a:ea typeface="Source Sans Pro Light" panose="020B0403030403020204" pitchFamily="34" charset="0"/>
              </a:rPr>
              <a:t>What are the most important things to remember when making notes?</a:t>
            </a:r>
            <a:r>
              <a:rPr lang="en-US" sz="4000">
                <a:solidFill>
                  <a:srgbClr val="000000"/>
                </a:solidFill>
                <a:effectLst/>
                <a:latin typeface="Source Sans Pro Light" panose="020B0403030403020204" pitchFamily="34" charset="0"/>
                <a:ea typeface="Source Sans Pro Light" panose="020B0403030403020204" pitchFamily="34" charset="0"/>
              </a:rPr>
              <a:t>​</a:t>
            </a:r>
          </a:p>
          <a:p>
            <a:pPr lvl="0" algn="ctr">
              <a:lnSpc>
                <a:spcPct val="130000"/>
              </a:lnSpc>
            </a:pPr>
            <a:r>
              <a:rPr lang="en-US" sz="4000">
                <a:solidFill>
                  <a:srgbClr val="000000"/>
                </a:solidFill>
                <a:latin typeface="Source Sans Pro Light" panose="020B0403030403020204" pitchFamily="34" charset="0"/>
                <a:ea typeface="Source Sans Pro Light" panose="020B0403030403020204" pitchFamily="34" charset="0"/>
                <a:cs typeface="Source Sans Pro Light" charset="0"/>
              </a:rPr>
              <a:t>&amp;</a:t>
            </a:r>
          </a:p>
          <a:p>
            <a:pPr lvl="0" algn="ctr">
              <a:lnSpc>
                <a:spcPct val="130000"/>
              </a:lnSpc>
            </a:pPr>
            <a:r>
              <a:rPr lang="en-US" sz="4000">
                <a:solidFill>
                  <a:srgbClr val="000000"/>
                </a:solidFill>
                <a:latin typeface="Source Sans Pro Light" panose="020B0403030403020204" pitchFamily="34" charset="0"/>
                <a:ea typeface="Source Sans Pro Light" panose="020B0403030403020204" pitchFamily="34" charset="0"/>
                <a:cs typeface="Source Sans Pro Light" charset="0"/>
              </a:rPr>
              <a:t>What’s the biggest change you need to make to your notes?</a:t>
            </a:r>
            <a:endParaRPr lang="en-AU" sz="4000">
              <a:solidFill>
                <a:prstClr val="black"/>
              </a:solidFill>
              <a:latin typeface="Source Sans Pro Light" panose="020B0403030403020204" pitchFamily="34" charset="0"/>
              <a:ea typeface="Source Sans Pro Light" panose="020B0403030403020204" pitchFamily="34" charset="0"/>
              <a:cs typeface="Source Sans Pro Light" charset="0"/>
            </a:endParaRPr>
          </a:p>
        </p:txBody>
      </p:sp>
      <p:sp>
        <p:nvSpPr>
          <p:cNvPr id="6" name="TextBox 5">
            <a:extLst>
              <a:ext uri="{FF2B5EF4-FFF2-40B4-BE49-F238E27FC236}">
                <a16:creationId xmlns:a16="http://schemas.microsoft.com/office/drawing/2014/main" id="{AC92468A-C1FC-F27B-90C5-39DCD03E7094}"/>
              </a:ext>
            </a:extLst>
          </p:cNvPr>
          <p:cNvSpPr txBox="1"/>
          <p:nvPr/>
        </p:nvSpPr>
        <p:spPr>
          <a:xfrm>
            <a:off x="2992585" y="1057647"/>
            <a:ext cx="6206827" cy="523220"/>
          </a:xfrm>
          <a:prstGeom prst="rect">
            <a:avLst/>
          </a:prstGeom>
          <a:noFill/>
        </p:spPr>
        <p:txBody>
          <a:bodyPr wrap="none" rtlCol="0">
            <a:spAutoFit/>
          </a:bodyPr>
          <a:lstStyle/>
          <a:p>
            <a:r>
              <a:rPr lang="en-GB" sz="2800" b="1" i="1">
                <a:latin typeface="Source Sans Pro Light" panose="020B0403030403020204" pitchFamily="34" charset="0"/>
                <a:ea typeface="Source Sans Pro Light" panose="020B0403030403020204" pitchFamily="34" charset="0"/>
              </a:rPr>
              <a:t>Spend 5 minutes discussing the following:</a:t>
            </a:r>
          </a:p>
        </p:txBody>
      </p:sp>
    </p:spTree>
    <p:extLst>
      <p:ext uri="{BB962C8B-B14F-4D97-AF65-F5344CB8AC3E}">
        <p14:creationId xmlns:p14="http://schemas.microsoft.com/office/powerpoint/2010/main" val="4196206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331811" y="14582"/>
            <a:ext cx="2093756" cy="1333891"/>
          </a:xfrm>
          <a:prstGeom prst="rect">
            <a:avLst/>
          </a:prstGeom>
          <a:solidFill>
            <a:schemeClr val="bg1"/>
          </a:solidFill>
        </p:spPr>
        <p:txBody>
          <a:bodyPr wrap="square" lIns="91440" tIns="45720" rIns="91440" bIns="45720" rtlCol="0" anchor="t">
            <a:spAutoFit/>
          </a:bodyPr>
          <a:lstStyle/>
          <a:p>
            <a:pPr>
              <a:lnSpc>
                <a:spcPct val="130000"/>
              </a:lnSpc>
            </a:pPr>
            <a:r>
              <a:rPr lang="en-US" sz="2400" b="1">
                <a:solidFill>
                  <a:srgbClr val="214791"/>
                </a:solidFill>
                <a:latin typeface="BPreplay" panose="02000503000000020004" pitchFamily="50" charset="0"/>
              </a:rPr>
              <a:t>Note Making</a:t>
            </a:r>
          </a:p>
          <a:p>
            <a:pPr>
              <a:lnSpc>
                <a:spcPct val="130000"/>
              </a:lnSpc>
            </a:pPr>
            <a:r>
              <a:rPr lang="en-US" sz="1600" i="1" u="sng">
                <a:solidFill>
                  <a:srgbClr val="214791"/>
                </a:solidFill>
                <a:latin typeface="BPreplay" panose="02000503000000020004" pitchFamily="50" charset="0"/>
              </a:rPr>
              <a:t>Activity – 10 mins</a:t>
            </a:r>
          </a:p>
          <a:p>
            <a:pPr>
              <a:lnSpc>
                <a:spcPct val="130000"/>
              </a:lnSpc>
            </a:pPr>
            <a:r>
              <a:rPr lang="en-US" sz="2400" b="1">
                <a:solidFill>
                  <a:srgbClr val="214791"/>
                </a:solidFill>
                <a:latin typeface="BPreplay" panose="02000503000000020004" pitchFamily="50" charset="0"/>
              </a:rPr>
              <a:t> </a:t>
            </a: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pic>
        <p:nvPicPr>
          <p:cNvPr id="6" name="Picture 5">
            <a:extLst>
              <a:ext uri="{FF2B5EF4-FFF2-40B4-BE49-F238E27FC236}">
                <a16:creationId xmlns:a16="http://schemas.microsoft.com/office/drawing/2014/main" id="{20745370-2510-CB04-6629-84ED24344D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8889" y="472154"/>
            <a:ext cx="6521869" cy="6371264"/>
          </a:xfrm>
          <a:prstGeom prst="rect">
            <a:avLst/>
          </a:prstGeom>
        </p:spPr>
      </p:pic>
      <p:sp>
        <p:nvSpPr>
          <p:cNvPr id="7" name="TextBox 6">
            <a:extLst>
              <a:ext uri="{FF2B5EF4-FFF2-40B4-BE49-F238E27FC236}">
                <a16:creationId xmlns:a16="http://schemas.microsoft.com/office/drawing/2014/main" id="{4BE0084E-2444-06D8-6DE1-C5C2C218FB5C}"/>
              </a:ext>
            </a:extLst>
          </p:cNvPr>
          <p:cNvSpPr txBox="1"/>
          <p:nvPr/>
        </p:nvSpPr>
        <p:spPr>
          <a:xfrm>
            <a:off x="485814" y="1022987"/>
            <a:ext cx="3580392" cy="5262979"/>
          </a:xfrm>
          <a:prstGeom prst="rect">
            <a:avLst/>
          </a:prstGeom>
          <a:noFill/>
        </p:spPr>
        <p:txBody>
          <a:bodyPr wrap="square" rtlCol="0">
            <a:spAutoFit/>
          </a:bodyPr>
          <a:lstStyle/>
          <a:p>
            <a:r>
              <a:rPr lang="en-GB" sz="2400" b="1">
                <a:solidFill>
                  <a:srgbClr val="000000"/>
                </a:solidFill>
                <a:effectLst/>
                <a:latin typeface="Source Sans Pro Light" panose="020B0403030403020204" pitchFamily="34" charset="0"/>
                <a:ea typeface="Source Sans Pro Light" panose="020B0403030403020204" pitchFamily="34" charset="0"/>
              </a:rPr>
              <a:t>Based on what you now know about note-taking, create a page of notes.</a:t>
            </a:r>
          </a:p>
          <a:p>
            <a:endParaRPr lang="en-GB" sz="2400">
              <a:solidFill>
                <a:srgbClr val="000000"/>
              </a:solidFill>
              <a:latin typeface="Source Sans Pro Light" panose="020B0403030403020204" pitchFamily="34" charset="0"/>
              <a:ea typeface="Source Sans Pro Light" panose="020B0403030403020204" pitchFamily="34" charset="0"/>
            </a:endParaRPr>
          </a:p>
          <a:p>
            <a:endParaRPr lang="en-GB" sz="2400">
              <a:solidFill>
                <a:srgbClr val="000000"/>
              </a:solidFill>
              <a:effectLst/>
              <a:latin typeface="Source Sans Pro Light" panose="020B0403030403020204" pitchFamily="34" charset="0"/>
              <a:ea typeface="Source Sans Pro Light" panose="020B0403030403020204" pitchFamily="34" charset="0"/>
            </a:endParaRPr>
          </a:p>
          <a:p>
            <a:r>
              <a:rPr lang="en-GB" sz="2400" u="sng">
                <a:solidFill>
                  <a:srgbClr val="000000"/>
                </a:solidFill>
                <a:effectLst/>
                <a:latin typeface="Source Sans Pro Light" panose="020B0403030403020204" pitchFamily="34" charset="0"/>
                <a:ea typeface="Source Sans Pro Light" panose="020B0403030403020204" pitchFamily="34" charset="0"/>
              </a:rPr>
              <a:t>If you have a revision guide with you</a:t>
            </a:r>
            <a:r>
              <a:rPr lang="en-GB" sz="2400">
                <a:solidFill>
                  <a:srgbClr val="000000"/>
                </a:solidFill>
                <a:effectLst/>
                <a:latin typeface="Source Sans Pro Light" panose="020B0403030403020204" pitchFamily="34" charset="0"/>
                <a:ea typeface="Source Sans Pro Light" panose="020B0403030403020204" pitchFamily="34" charset="0"/>
              </a:rPr>
              <a:t>, use this to find a topic you’re currently studying.</a:t>
            </a:r>
            <a:endParaRPr lang="en-GB" sz="2400">
              <a:solidFill>
                <a:srgbClr val="000000"/>
              </a:solidFill>
              <a:latin typeface="Source Sans Pro Light" panose="020B0403030403020204" pitchFamily="34" charset="0"/>
              <a:ea typeface="Source Sans Pro Light" panose="020B0403030403020204" pitchFamily="34" charset="0"/>
            </a:endParaRPr>
          </a:p>
          <a:p>
            <a:endParaRPr lang="en-GB" sz="2400">
              <a:solidFill>
                <a:srgbClr val="000000"/>
              </a:solidFill>
              <a:effectLst/>
              <a:latin typeface="Source Sans Pro Light" panose="020B0403030403020204" pitchFamily="34" charset="0"/>
              <a:ea typeface="Source Sans Pro Light" panose="020B0403030403020204" pitchFamily="34" charset="0"/>
            </a:endParaRPr>
          </a:p>
          <a:p>
            <a:endParaRPr lang="en-GB" sz="2400">
              <a:solidFill>
                <a:srgbClr val="000000"/>
              </a:solidFill>
              <a:latin typeface="Source Sans Pro Light" panose="020B0403030403020204" pitchFamily="34" charset="0"/>
              <a:ea typeface="Source Sans Pro Light" panose="020B0403030403020204" pitchFamily="34" charset="0"/>
            </a:endParaRPr>
          </a:p>
          <a:p>
            <a:r>
              <a:rPr lang="en-GB" sz="2400" u="sng">
                <a:solidFill>
                  <a:srgbClr val="000000"/>
                </a:solidFill>
                <a:effectLst/>
                <a:latin typeface="Source Sans Pro Light" panose="020B0403030403020204" pitchFamily="34" charset="0"/>
                <a:ea typeface="Source Sans Pro Light" panose="020B0403030403020204" pitchFamily="34" charset="0"/>
              </a:rPr>
              <a:t>If you don’t have a revision guide</a:t>
            </a:r>
            <a:r>
              <a:rPr lang="en-GB" sz="2400" u="sng">
                <a:solidFill>
                  <a:srgbClr val="000000"/>
                </a:solidFill>
                <a:latin typeface="Source Sans Pro Light" panose="020B0403030403020204" pitchFamily="34" charset="0"/>
                <a:ea typeface="Source Sans Pro Light" panose="020B0403030403020204" pitchFamily="34" charset="0"/>
              </a:rPr>
              <a:t> with you</a:t>
            </a:r>
            <a:r>
              <a:rPr lang="en-GB" sz="2400">
                <a:solidFill>
                  <a:srgbClr val="000000"/>
                </a:solidFill>
                <a:latin typeface="Source Sans Pro Light" panose="020B0403030403020204" pitchFamily="34" charset="0"/>
                <a:ea typeface="Source Sans Pro Light" panose="020B0403030403020204" pitchFamily="34" charset="0"/>
              </a:rPr>
              <a:t>, use the text on the right.</a:t>
            </a:r>
            <a:endParaRPr lang="en-GB"/>
          </a:p>
        </p:txBody>
      </p:sp>
    </p:spTree>
    <p:extLst>
      <p:ext uri="{BB962C8B-B14F-4D97-AF65-F5344CB8AC3E}">
        <p14:creationId xmlns:p14="http://schemas.microsoft.com/office/powerpoint/2010/main" val="32689840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ISMICINSTANCE" val="{&quot;origin&quot;:{&quot;formId&quot;:&quot;18c632ac-26b6-417f-b0f5-dc9ab7f6e7db&quot;,&quot;formName&quot;:&quot;Study Sensei Follow Up Pack&quot;,&quot;contentId&quot;:&quot;6b49b88f-66e9-4ec8-9b11-13aa070cd6d2&quot;,&quot;profileId&quot;:&quot;34189d91-13bc-4b80-a078-ae726dcda01e&quot;,&quot;fullPathId&quot;:&quot;/lf703dd275-6f2b-412b-ba86-50e56f9da489&quot;,&quot;teamsiteId&quot;:&quot;1&quot;,&quot;fullPathName&quot;:&quot;\\Study Sensei Follow Up Pack&quot;,&quot;googleFileId&quot;:null,&quot;contentVersionId&quot;:&quot;703dd275-6f2b-412b-ba86-50e56f9da489&quot;,&quot;profileVersionId&quot;:&quot;a30d8305-d57c-486d-a8e0-c03ae7990dc7&quot;},&quot;storages&quot;:[],&quot;generator&quot;:&quot;LiveDoc&quot;,&quot;instanceId&quot;:&quot;82d9b610-eb17-4ef9-a46d-836d0ffec3d6&quot;,&quot;generationId&quot;:&quot;10167245-2e2c-49c5-bf9a-4ea9b69e724a&quot;,&quot;instanceStageId&quot;:&quot;09811fbc-4357-4f5c-99e1-30f710a343fa&quot;,&quot;instanceStageType&quot;: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DD3B0F2885CD45A73E6C8750FD4B47" ma:contentTypeVersion="22" ma:contentTypeDescription="Create a new document." ma:contentTypeScope="" ma:versionID="9705642f49bbf63a538aefeb86a7c870">
  <xsd:schema xmlns:xsd="http://www.w3.org/2001/XMLSchema" xmlns:xs="http://www.w3.org/2001/XMLSchema" xmlns:p="http://schemas.microsoft.com/office/2006/metadata/properties" xmlns:ns2="8e73ce39-e4b4-4424-b292-34a08ffec55e" xmlns:ns3="16db7c1a-0711-480b-8c90-766d12f803ff" xmlns:ns4="90cd42e8-456f-4e31-9a17-b41f919393ea" targetNamespace="http://schemas.microsoft.com/office/2006/metadata/properties" ma:root="true" ma:fieldsID="f5b929566723d5d927e944a571b9c61f" ns2:_="" ns3:_="" ns4:_="">
    <xsd:import namespace="8e73ce39-e4b4-4424-b292-34a08ffec55e"/>
    <xsd:import namespace="16db7c1a-0711-480b-8c90-766d12f803ff"/>
    <xsd:import namespace="90cd42e8-456f-4e31-9a17-b41f919393ea"/>
    <xsd:element name="properties">
      <xsd:complexType>
        <xsd:sequence>
          <xsd:element name="documentManagement">
            <xsd:complexType>
              <xsd:all>
                <xsd:element ref="ns2:SharedWithUsers" minOccurs="0"/>
                <xsd:element ref="ns3:TaxKeywordTaxHTField" minOccurs="0"/>
                <xsd:element ref="ns3:TaxCatchAll" minOccurs="0"/>
                <xsd:element ref="ns2: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element ref="ns4:MediaLengthInSeconds" minOccurs="0"/>
                <xsd:element ref="ns4:lcf76f155ced4ddcb4097134ff3c332f"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73ce39-e4b4-4424-b292-34a08ffec5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db7c1a-0711-480b-8c90-766d12f803ff" elementFormDefault="qualified">
    <xsd:import namespace="http://schemas.microsoft.com/office/2006/documentManagement/types"/>
    <xsd:import namespace="http://schemas.microsoft.com/office/infopath/2007/PartnerControls"/>
    <xsd:element name="TaxKeywordTaxHTField" ma:index="10" nillable="true" ma:taxonomy="true" ma:internalName="TaxKeywordTaxHTField" ma:taxonomyFieldName="TaxKeyword" ma:displayName="Enterprise Keywords" ma:fieldId="{23f27201-bee3-471e-b2e7-b64fd8b7ca38}" ma:taxonomyMulti="true" ma:sspId="eaa16ddd-0087-4936-b9bc-ea380dd5b9d8"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hidden="true" ma:list="{ebe7d461-c854-4113-8215-e9d52ae8f2f1}" ma:internalName="TaxCatchAll" ma:showField="CatchAllData" ma:web="16db7c1a-0711-480b-8c90-766d12f803ff">
      <xsd:complexType>
        <xsd:complexContent>
          <xsd:extension base="dms:MultiChoiceLookup">
            <xsd:sequence>
              <xsd:element name="Value" type="dms:Lookup" maxOccurs="unbounded" minOccurs="0" nillable="true"/>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0cd42e8-456f-4e31-9a17-b41f919393ea"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Location" ma:index="21" nillable="true" ma:displayName="MediaServiceLocation" ma:internalName="MediaServiceLocation"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eaa16ddd-0087-4936-b9bc-ea380dd5b9d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16db7c1a-0711-480b-8c90-766d12f803ff">
      <Terms xmlns="http://schemas.microsoft.com/office/infopath/2007/PartnerControls"/>
    </TaxKeywordTaxHTField>
    <lcf76f155ced4ddcb4097134ff3c332f xmlns="90cd42e8-456f-4e31-9a17-b41f919393ea">
      <Terms xmlns="http://schemas.microsoft.com/office/infopath/2007/PartnerControls"/>
    </lcf76f155ced4ddcb4097134ff3c332f>
    <TaxCatchAll xmlns="16db7c1a-0711-480b-8c90-766d12f803ff"/>
  </documentManagement>
</p:properties>
</file>

<file path=customXml/itemProps1.xml><?xml version="1.0" encoding="utf-8"?>
<ds:datastoreItem xmlns:ds="http://schemas.openxmlformats.org/officeDocument/2006/customXml" ds:itemID="{30ED82EB-A42E-4EF2-8902-46B059FE0D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73ce39-e4b4-4424-b292-34a08ffec55e"/>
    <ds:schemaRef ds:uri="16db7c1a-0711-480b-8c90-766d12f803ff"/>
    <ds:schemaRef ds:uri="90cd42e8-456f-4e31-9a17-b41f919393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2C1A1A-BE56-4DFF-9C4B-4C051F7EA2B3}">
  <ds:schemaRefs>
    <ds:schemaRef ds:uri="http://schemas.microsoft.com/sharepoint/v3/contenttype/forms"/>
  </ds:schemaRefs>
</ds:datastoreItem>
</file>

<file path=customXml/itemProps3.xml><?xml version="1.0" encoding="utf-8"?>
<ds:datastoreItem xmlns:ds="http://schemas.openxmlformats.org/officeDocument/2006/customXml" ds:itemID="{A8C16788-B646-4DCD-9E93-FC77A36AF150}">
  <ds:schemaRefs>
    <ds:schemaRef ds:uri="16db7c1a-0711-480b-8c90-766d12f803ff"/>
    <ds:schemaRef ds:uri="http://purl.org/dc/elements/1.1/"/>
    <ds:schemaRef ds:uri="http://schemas.microsoft.com/office/2006/documentManagement/types"/>
    <ds:schemaRef ds:uri="http://schemas.microsoft.com/office/infopath/2007/PartnerControls"/>
    <ds:schemaRef ds:uri="http://purl.org/dc/terms/"/>
    <ds:schemaRef ds:uri="http://purl.org/dc/dcmitype/"/>
    <ds:schemaRef ds:uri="http://www.w3.org/XML/1998/namespace"/>
    <ds:schemaRef ds:uri="8e73ce39-e4b4-4424-b292-34a08ffec55e"/>
    <ds:schemaRef ds:uri="http://schemas.openxmlformats.org/package/2006/metadata/core-properties"/>
    <ds:schemaRef ds:uri="90cd42e8-456f-4e31-9a17-b41f919393e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988</Words>
  <Application>Microsoft Office PowerPoint</Application>
  <PresentationFormat>Widescreen</PresentationFormat>
  <Paragraphs>178</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 Light</vt:lpstr>
      <vt:lpstr>Calibri</vt:lpstr>
      <vt:lpstr>Arial</vt:lpstr>
      <vt:lpstr>BPreplay</vt:lpstr>
      <vt:lpstr>Source Sans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Beresford</dc:creator>
  <cp:lastModifiedBy>Charlotte Rush</cp:lastModifiedBy>
  <cp:revision>18</cp:revision>
  <dcterms:created xsi:type="dcterms:W3CDTF">2022-08-26T09:27:33Z</dcterms:created>
  <dcterms:modified xsi:type="dcterms:W3CDTF">2023-08-15T15:35:44Z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0x0101005FDD3B0F2885CD45A73E6C8750FD4B47</vt:lpwstr>
  </property>
  <property fmtid="{D5CDD505-2E9C-101B-9397-08002B2CF9AE}" pid="3" name="TaxKeyword">
    <vt:lpwstr/>
  </property>
  <property fmtid="{D5CDD505-2E9C-101B-9397-08002B2CF9AE}" pid="4" name="MediaServiceImageTags">
    <vt:lpwstr/>
  </property>
</Properties>
</file>