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  <p:sldMasterId id="2147483732" r:id="rId3"/>
  </p:sldMasterIdLst>
  <p:notesMasterIdLst>
    <p:notesMasterId r:id="rId30"/>
  </p:notesMasterIdLst>
  <p:handoutMasterIdLst>
    <p:handoutMasterId r:id="rId31"/>
  </p:handoutMasterIdLst>
  <p:sldIdLst>
    <p:sldId id="273" r:id="rId4"/>
    <p:sldId id="315" r:id="rId5"/>
    <p:sldId id="305" r:id="rId6"/>
    <p:sldId id="306" r:id="rId7"/>
    <p:sldId id="307" r:id="rId8"/>
    <p:sldId id="311" r:id="rId9"/>
    <p:sldId id="308" r:id="rId10"/>
    <p:sldId id="275" r:id="rId11"/>
    <p:sldId id="277" r:id="rId12"/>
    <p:sldId id="294" r:id="rId13"/>
    <p:sldId id="292" r:id="rId14"/>
    <p:sldId id="295" r:id="rId15"/>
    <p:sldId id="296" r:id="rId16"/>
    <p:sldId id="313" r:id="rId17"/>
    <p:sldId id="288" r:id="rId18"/>
    <p:sldId id="309" r:id="rId19"/>
    <p:sldId id="297" r:id="rId20"/>
    <p:sldId id="317" r:id="rId21"/>
    <p:sldId id="301" r:id="rId22"/>
    <p:sldId id="320" r:id="rId23"/>
    <p:sldId id="321" r:id="rId24"/>
    <p:sldId id="300" r:id="rId25"/>
    <p:sldId id="319" r:id="rId26"/>
    <p:sldId id="322" r:id="rId27"/>
    <p:sldId id="323" r:id="rId28"/>
    <p:sldId id="318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81478-91CA-4640-9310-AF65C0556F76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16FE-BCD9-4848-8A97-A8564BA3C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5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7D66-7FE4-458D-A140-929690CEECA0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1BD3-1E6E-4E36-883E-1238C9957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19C8-BED1-4055-9E5C-171AF3AD9E3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7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19C8-BED1-4055-9E5C-171AF3AD9E3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0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19C8-BED1-4055-9E5C-171AF3AD9E3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6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19C8-BED1-4055-9E5C-171AF3AD9E3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319C8-BED1-4055-9E5C-171AF3AD9E35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4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1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8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4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3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5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5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3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11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8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4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9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8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5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8D59C-F78B-4865-8A7E-19D10F0F41C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973F-310D-404C-9404-76015AAECE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463" y="2717746"/>
            <a:ext cx="10959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990033"/>
                </a:solidFill>
              </a:rPr>
              <a:t>Welcome to our U3 Social Evening</a:t>
            </a:r>
          </a:p>
        </p:txBody>
      </p:sp>
      <p:sp>
        <p:nvSpPr>
          <p:cNvPr id="25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0558" y="154139"/>
            <a:ext cx="5373482" cy="1538201"/>
            <a:chOff x="87060" y="141947"/>
            <a:chExt cx="5373482" cy="1538201"/>
          </a:xfrm>
        </p:grpSpPr>
        <p:grpSp>
          <p:nvGrpSpPr>
            <p:cNvPr id="14" name="Group 1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5" name="Pictur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5250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9606" y="243227"/>
            <a:ext cx="381879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Target setting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1286" y="146682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201175" y="1796169"/>
            <a:ext cx="838414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800" b="1" dirty="0"/>
              <a:t>What information is used to set targets?</a:t>
            </a:r>
          </a:p>
          <a:p>
            <a:pPr>
              <a:lnSpc>
                <a:spcPct val="90000"/>
              </a:lnSpc>
              <a:defRPr/>
            </a:pPr>
            <a:endParaRPr lang="en-GB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b="1" dirty="0"/>
              <a:t>The </a:t>
            </a:r>
            <a:r>
              <a:rPr lang="en-GB" sz="2800" b="1" dirty="0" err="1"/>
              <a:t>Midyis</a:t>
            </a:r>
            <a:r>
              <a:rPr lang="en-GB" sz="2800" b="1" dirty="0"/>
              <a:t> aptitude test </a:t>
            </a:r>
            <a:r>
              <a:rPr lang="en-GB" sz="2800" dirty="0"/>
              <a:t>- this assesses you in three areas: vocabulary, mathematics and non-verbal reasoning skills and gives you an overall score which is a measure of your potential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Your</a:t>
            </a:r>
            <a:r>
              <a:rPr lang="en-GB" sz="2800" b="1" dirty="0"/>
              <a:t> entrance assessment scores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The </a:t>
            </a:r>
            <a:r>
              <a:rPr lang="en-GB" sz="2800" b="1" dirty="0"/>
              <a:t>standard of your work </a:t>
            </a:r>
            <a:r>
              <a:rPr lang="en-GB" sz="2800" dirty="0"/>
              <a:t>so far this term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949" y="5736325"/>
            <a:ext cx="1005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Based on all of the above, students will be given a target band in each subject…</a:t>
            </a:r>
          </a:p>
        </p:txBody>
      </p:sp>
    </p:spTree>
    <p:extLst>
      <p:ext uri="{BB962C8B-B14F-4D97-AF65-F5344CB8AC3E}">
        <p14:creationId xmlns:p14="http://schemas.microsoft.com/office/powerpoint/2010/main" val="15565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9606" y="243227"/>
            <a:ext cx="381879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Target setting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0933" y="243227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9" y="2047219"/>
            <a:ext cx="9342322" cy="3863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01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9606" y="243227"/>
            <a:ext cx="381879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Target setting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3702" y="243227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790164" y="2140995"/>
            <a:ext cx="8384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800" dirty="0"/>
              <a:t>When will I find out my targets?</a:t>
            </a:r>
          </a:p>
          <a:p>
            <a:pPr>
              <a:lnSpc>
                <a:spcPct val="90000"/>
              </a:lnSpc>
              <a:defRPr/>
            </a:pPr>
            <a:endParaRPr lang="en-GB" sz="2800" dirty="0"/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990033"/>
                </a:solidFill>
              </a:rPr>
              <a:t>With the Autumn interim report</a:t>
            </a:r>
          </a:p>
          <a:p>
            <a:pPr>
              <a:lnSpc>
                <a:spcPct val="90000"/>
              </a:lnSpc>
              <a:defRPr/>
            </a:pPr>
            <a:endParaRPr lang="en-GB" sz="2800" dirty="0"/>
          </a:p>
          <a:p>
            <a:pPr>
              <a:lnSpc>
                <a:spcPct val="90000"/>
              </a:lnSpc>
              <a:defRPr/>
            </a:pPr>
            <a:r>
              <a:rPr lang="en-GB" sz="2800" dirty="0"/>
              <a:t>Will my targets remain the same throughout KS3?</a:t>
            </a:r>
          </a:p>
          <a:p>
            <a:pPr>
              <a:lnSpc>
                <a:spcPct val="90000"/>
              </a:lnSpc>
              <a:defRPr/>
            </a:pPr>
            <a:endParaRPr lang="en-GB" sz="2800" dirty="0"/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990033"/>
                </a:solidFill>
              </a:rPr>
              <a:t>Your targets will be reviewed at the end of the summer term and may be raised to provide extra challenge in the next year.</a:t>
            </a:r>
          </a:p>
          <a:p>
            <a:pPr>
              <a:lnSpc>
                <a:spcPct val="90000"/>
              </a:lnSpc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894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9606" y="243227"/>
            <a:ext cx="381879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Target setting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5747" y="243227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268469" y="2282663"/>
            <a:ext cx="8384146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/>
              <a:t>How will I know if I am on target?</a:t>
            </a:r>
          </a:p>
          <a:p>
            <a:pPr>
              <a:defRPr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990033"/>
                </a:solidFill>
              </a:rPr>
              <a:t>Assessments in each subject every term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990033"/>
                </a:solidFill>
              </a:rPr>
              <a:t>Termly progress reports with grades for each subject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990033"/>
                </a:solidFill>
              </a:rPr>
              <a:t>Reports are colour-coded to tell you if you are on target</a:t>
            </a:r>
          </a:p>
          <a:p>
            <a:pPr>
              <a:lnSpc>
                <a:spcPct val="90000"/>
              </a:lnSpc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41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6337" y="241138"/>
            <a:ext cx="3844636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Reports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KS4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2132" y="87761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11" y="2179790"/>
            <a:ext cx="8085982" cy="3722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54233" y="1404851"/>
            <a:ext cx="73401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In their reports, students will receive one of the following grades in each subject, reflecting their current academic progress</a:t>
            </a:r>
          </a:p>
        </p:txBody>
      </p:sp>
    </p:spTree>
    <p:extLst>
      <p:ext uri="{BB962C8B-B14F-4D97-AF65-F5344CB8AC3E}">
        <p14:creationId xmlns:p14="http://schemas.microsoft.com/office/powerpoint/2010/main" val="379827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6337" y="241138"/>
            <a:ext cx="3844636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Reports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KS4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7060" y="141947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654233" y="1247581"/>
            <a:ext cx="73401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Students also receive a grade based on their Attitude to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62" y="1995055"/>
            <a:ext cx="486357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GB" dirty="0"/>
              <a:t>This grade how well a student</a:t>
            </a:r>
          </a:p>
          <a:p>
            <a:pPr lvl="0"/>
            <a:endParaRPr lang="en-GB" dirty="0"/>
          </a:p>
          <a:p>
            <a:pPr lvl="0"/>
            <a:r>
              <a:rPr lang="en-US" dirty="0"/>
              <a:t>-engages enthusiastically with tasks </a:t>
            </a:r>
            <a:endParaRPr lang="en-GB" dirty="0"/>
          </a:p>
          <a:p>
            <a:pPr lvl="0"/>
            <a:r>
              <a:rPr lang="en-US" dirty="0"/>
              <a:t>-exhibits positive </a:t>
            </a:r>
            <a:r>
              <a:rPr lang="en-US" dirty="0" err="1"/>
              <a:t>behaviour</a:t>
            </a:r>
            <a:r>
              <a:rPr lang="en-US" dirty="0"/>
              <a:t> in class</a:t>
            </a:r>
            <a:endParaRPr lang="en-GB" dirty="0"/>
          </a:p>
          <a:p>
            <a:pPr lvl="0"/>
            <a:r>
              <a:rPr lang="en-US" dirty="0"/>
              <a:t>-completes tasks to the best of their ability</a:t>
            </a:r>
            <a:endParaRPr lang="en-GB" dirty="0"/>
          </a:p>
          <a:p>
            <a:pPr lvl="0"/>
            <a:r>
              <a:rPr lang="en-US" dirty="0"/>
              <a:t>-works independently</a:t>
            </a:r>
            <a:endParaRPr lang="en-GB" dirty="0"/>
          </a:p>
          <a:p>
            <a:pPr lvl="0"/>
            <a:r>
              <a:rPr lang="en-US" dirty="0"/>
              <a:t>-presents and </a:t>
            </a:r>
            <a:r>
              <a:rPr lang="en-US" dirty="0" err="1"/>
              <a:t>organises</a:t>
            </a:r>
            <a:r>
              <a:rPr lang="en-US" dirty="0"/>
              <a:t> work</a:t>
            </a:r>
            <a:endParaRPr lang="en-GB" dirty="0"/>
          </a:p>
          <a:p>
            <a:pPr lvl="0"/>
            <a:r>
              <a:rPr lang="en-US" dirty="0"/>
              <a:t>-meets homework deadlines</a:t>
            </a:r>
            <a:endParaRPr lang="en-GB" dirty="0"/>
          </a:p>
          <a:p>
            <a:pPr lvl="0"/>
            <a:r>
              <a:rPr lang="en-US" dirty="0"/>
              <a:t>-listens to, and acts on, advice and feedback given</a:t>
            </a:r>
            <a:endParaRPr lang="en-GB" dirty="0"/>
          </a:p>
          <a:p>
            <a:pPr lvl="0"/>
            <a:r>
              <a:rPr lang="en-US" dirty="0"/>
              <a:t>-works well with others</a:t>
            </a:r>
            <a:endParaRPr lang="en-GB" dirty="0"/>
          </a:p>
          <a:p>
            <a:pPr lvl="0"/>
            <a:r>
              <a:rPr lang="en-US" dirty="0"/>
              <a:t>-contributes orally to class discussion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23855" y="1995055"/>
            <a:ext cx="146051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And is scored as follows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0542" y="1945810"/>
            <a:ext cx="5122791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Excellent (1)</a:t>
            </a:r>
            <a:endParaRPr lang="en-GB" dirty="0"/>
          </a:p>
          <a:p>
            <a:r>
              <a:rPr lang="en-US" dirty="0"/>
              <a:t>The pupil should meet all the above criteria, with the majority being to a very high standard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US" dirty="0"/>
              <a:t>Good (2)</a:t>
            </a:r>
            <a:endParaRPr lang="en-GB" dirty="0"/>
          </a:p>
          <a:p>
            <a:r>
              <a:rPr lang="en-US" dirty="0"/>
              <a:t>The pupil should meet all the above criteria to at least the expected standard. </a:t>
            </a:r>
          </a:p>
          <a:p>
            <a:endParaRPr lang="en-US" dirty="0"/>
          </a:p>
          <a:p>
            <a:r>
              <a:rPr lang="en-US" dirty="0"/>
              <a:t>Some improvement </a:t>
            </a:r>
          </a:p>
          <a:p>
            <a:r>
              <a:rPr lang="en-US" dirty="0"/>
              <a:t>needed (3)</a:t>
            </a:r>
            <a:endParaRPr lang="en-GB" dirty="0"/>
          </a:p>
          <a:p>
            <a:r>
              <a:rPr lang="en-US" dirty="0"/>
              <a:t>The pupil consistently fails to meet the expected standard for one or more criteria.</a:t>
            </a:r>
          </a:p>
          <a:p>
            <a:endParaRPr lang="en-GB" dirty="0"/>
          </a:p>
          <a:p>
            <a:r>
              <a:rPr lang="en-US" dirty="0"/>
              <a:t>Cause for concern (4)</a:t>
            </a:r>
            <a:endParaRPr lang="en-GB" dirty="0"/>
          </a:p>
          <a:p>
            <a:r>
              <a:rPr lang="en-US" dirty="0"/>
              <a:t>The pupil consistently fails to meet expectations for several criteria and has not responded to sanctions imposed.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8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6336" y="241138"/>
            <a:ext cx="4549789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Sample Reports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KS4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9825" y="129755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4" y="1148503"/>
            <a:ext cx="8864185" cy="556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9" y="1233224"/>
            <a:ext cx="8321040" cy="540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2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9606" y="243227"/>
            <a:ext cx="381879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Target setting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5747" y="140242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1268469" y="2282663"/>
            <a:ext cx="8384146" cy="392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/>
              <a:t>What can I do if I am not on target?</a:t>
            </a:r>
          </a:p>
          <a:p>
            <a:pPr>
              <a:defRPr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Discussion with subject teacher / personal tutor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Read advice on reports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Follow any improvement targets in your books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Make use of school interventions (E.g. Maths Surgery) and support from teachers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What can </a:t>
            </a:r>
            <a:r>
              <a:rPr lang="en-GB" sz="2800" u="sng" dirty="0"/>
              <a:t>you</a:t>
            </a:r>
            <a:r>
              <a:rPr lang="en-GB" sz="2800" dirty="0"/>
              <a:t> do about it?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45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463" y="2717746"/>
            <a:ext cx="10959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990033"/>
                </a:solidFill>
              </a:rPr>
              <a:t>Highclare Virtual</a:t>
            </a:r>
          </a:p>
        </p:txBody>
      </p:sp>
      <p:sp>
        <p:nvSpPr>
          <p:cNvPr id="25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5972" y="276059"/>
            <a:ext cx="5373482" cy="1538201"/>
            <a:chOff x="87060" y="141947"/>
            <a:chExt cx="5373482" cy="1538201"/>
          </a:xfrm>
        </p:grpSpPr>
        <p:grpSp>
          <p:nvGrpSpPr>
            <p:cNvPr id="14" name="Group 1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5" name="Pictur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225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1766" y="203801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CD9BCE-9FA6-4AFF-9BAD-232034B3447B}"/>
              </a:ext>
            </a:extLst>
          </p:cNvPr>
          <p:cNvSpPr txBox="1">
            <a:spLocks/>
          </p:cNvSpPr>
          <p:nvPr/>
        </p:nvSpPr>
        <p:spPr>
          <a:xfrm>
            <a:off x="361766" y="1294438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Our online platform which allows us share information with students and parents.</a:t>
            </a:r>
          </a:p>
          <a:p>
            <a:pPr>
              <a:buFontTx/>
              <a:buChar char="-"/>
            </a:pPr>
            <a:r>
              <a:rPr lang="en-US" dirty="0"/>
              <a:t>All students can access homework online, and classwork if absent from school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98A20-313C-4A92-A798-29574F621343}"/>
              </a:ext>
            </a:extLst>
          </p:cNvPr>
          <p:cNvSpPr txBox="1"/>
          <p:nvPr/>
        </p:nvSpPr>
        <p:spPr>
          <a:xfrm>
            <a:off x="6016336" y="241138"/>
            <a:ext cx="4777473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990033"/>
                </a:solidFill>
              </a:rPr>
              <a:t>Highclare</a:t>
            </a:r>
            <a:r>
              <a:rPr lang="en-GB" sz="4800" b="1" dirty="0">
                <a:solidFill>
                  <a:srgbClr val="990033"/>
                </a:solidFill>
              </a:rPr>
              <a:t> Virtual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12" y="3650733"/>
            <a:ext cx="9108050" cy="277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4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463" y="2717746"/>
            <a:ext cx="10959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990033"/>
                </a:solidFill>
              </a:rPr>
              <a:t>Key Staff</a:t>
            </a:r>
          </a:p>
        </p:txBody>
      </p:sp>
      <p:sp>
        <p:nvSpPr>
          <p:cNvPr id="25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4740" y="117563"/>
            <a:ext cx="5373482" cy="1538201"/>
            <a:chOff x="87060" y="141947"/>
            <a:chExt cx="5373482" cy="1538201"/>
          </a:xfrm>
        </p:grpSpPr>
        <p:grpSp>
          <p:nvGrpSpPr>
            <p:cNvPr id="14" name="Group 1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5" name="Pictur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0156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1766" y="203801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CD9BCE-9FA6-4AFF-9BAD-232034B3447B}"/>
              </a:ext>
            </a:extLst>
          </p:cNvPr>
          <p:cNvSpPr txBox="1">
            <a:spLocks/>
          </p:cNvSpPr>
          <p:nvPr/>
        </p:nvSpPr>
        <p:spPr>
          <a:xfrm>
            <a:off x="361766" y="1294438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Our online platform which allows us share information with students and parents.</a:t>
            </a:r>
          </a:p>
          <a:p>
            <a:pPr>
              <a:buFontTx/>
              <a:buChar char="-"/>
            </a:pPr>
            <a:r>
              <a:rPr lang="en-GB" dirty="0"/>
              <a:t>Behaviour and House points are                                                  visible to parents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98A20-313C-4A92-A798-29574F621343}"/>
              </a:ext>
            </a:extLst>
          </p:cNvPr>
          <p:cNvSpPr txBox="1"/>
          <p:nvPr/>
        </p:nvSpPr>
        <p:spPr>
          <a:xfrm>
            <a:off x="6016336" y="241138"/>
            <a:ext cx="4777473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990033"/>
                </a:solidFill>
              </a:rPr>
              <a:t>Highclare</a:t>
            </a:r>
            <a:r>
              <a:rPr lang="en-GB" sz="4800" b="1" dirty="0">
                <a:solidFill>
                  <a:srgbClr val="990033"/>
                </a:solidFill>
              </a:rPr>
              <a:t> Virtual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99" y="2305171"/>
            <a:ext cx="3143855" cy="4459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3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1766" y="203801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CD9BCE-9FA6-4AFF-9BAD-232034B3447B}"/>
              </a:ext>
            </a:extLst>
          </p:cNvPr>
          <p:cNvSpPr txBox="1">
            <a:spLocks/>
          </p:cNvSpPr>
          <p:nvPr/>
        </p:nvSpPr>
        <p:spPr>
          <a:xfrm>
            <a:off x="361766" y="1294438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Our online platform which allows us share information with students and parents.</a:t>
            </a:r>
          </a:p>
          <a:p>
            <a:pPr>
              <a:buFontTx/>
              <a:buChar char="-"/>
            </a:pPr>
            <a:r>
              <a:rPr lang="en-GB" dirty="0"/>
              <a:t>Lots of information for parents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98A20-313C-4A92-A798-29574F621343}"/>
              </a:ext>
            </a:extLst>
          </p:cNvPr>
          <p:cNvSpPr txBox="1"/>
          <p:nvPr/>
        </p:nvSpPr>
        <p:spPr>
          <a:xfrm>
            <a:off x="6016336" y="241138"/>
            <a:ext cx="4777473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990033"/>
                </a:solidFill>
              </a:rPr>
              <a:t>Highclare</a:t>
            </a:r>
            <a:r>
              <a:rPr lang="en-GB" sz="4800" b="1" dirty="0">
                <a:solidFill>
                  <a:srgbClr val="990033"/>
                </a:solidFill>
              </a:rPr>
              <a:t> Virtual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18" y="3068455"/>
            <a:ext cx="7510055" cy="3678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0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9606" y="243227"/>
            <a:ext cx="3396033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Take Charge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7204" y="124203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78892" y="1955167"/>
          <a:ext cx="4076405" cy="311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Think before you act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Aim high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Keep trying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Engage with your work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60541" y="1955166"/>
          <a:ext cx="4308105" cy="4561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Challenge yourself every day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Have faith in yourself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Achieve more together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Reflect on your learning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Get organised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Enjoy your learning journey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990033">
                            <a:tint val="66000"/>
                            <a:satMod val="160000"/>
                          </a:srgbClr>
                        </a:gs>
                        <a:gs pos="50000">
                          <a:srgbClr val="990033">
                            <a:tint val="44500"/>
                            <a:satMod val="160000"/>
                          </a:srgbClr>
                        </a:gs>
                        <a:gs pos="100000">
                          <a:srgbClr val="990033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11999" y="113789"/>
            <a:ext cx="3677392" cy="1569660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Independent Learning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240" y="197391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9" y="1504111"/>
            <a:ext cx="9445363" cy="5241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0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11999" y="113789"/>
            <a:ext cx="3677392" cy="1569660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Higher Order Thinking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240" y="197391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77" y="1683449"/>
            <a:ext cx="6770265" cy="505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2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4047B-B52A-6F5A-8001-456268CF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44"/>
            <a:ext cx="10959154" cy="53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5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70333" y="1934851"/>
            <a:ext cx="10708194" cy="3337759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493523"/>
              <a:ext cx="3945345" cy="739701"/>
              <a:chOff x="1478707" y="455546"/>
              <a:chExt cx="3945345" cy="739701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455546"/>
                <a:ext cx="3939765" cy="326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40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4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22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8488" y="112901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BFDA96-417B-4A81-8331-4234E17DE6ED}"/>
              </a:ext>
            </a:extLst>
          </p:cNvPr>
          <p:cNvSpPr txBox="1"/>
          <p:nvPr/>
        </p:nvSpPr>
        <p:spPr>
          <a:xfrm>
            <a:off x="5592726" y="243227"/>
            <a:ext cx="446567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Form Tutors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0A701-5602-4440-B12C-CAEC9A914382}"/>
              </a:ext>
            </a:extLst>
          </p:cNvPr>
          <p:cNvSpPr txBox="1"/>
          <p:nvPr/>
        </p:nvSpPr>
        <p:spPr>
          <a:xfrm>
            <a:off x="1553043" y="5821858"/>
            <a:ext cx="765097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Every Highclare pupil has a personal tutor, who will stay with them throughout their time here…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BC687E-DB00-474A-B4E0-C86449C9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09" y="1651102"/>
            <a:ext cx="1434647" cy="155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118377" y="3352001"/>
            <a:ext cx="175118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Mrs Dawson</a:t>
            </a:r>
          </a:p>
          <a:p>
            <a:r>
              <a:rPr lang="en-GB" dirty="0"/>
              <a:t>and Mr Russell</a:t>
            </a:r>
          </a:p>
          <a:p>
            <a:r>
              <a:rPr lang="en-GB" dirty="0"/>
              <a:t>U3R Form Tutors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10172" y="3383190"/>
            <a:ext cx="198769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Ms Smith and Mrs Stott</a:t>
            </a:r>
          </a:p>
          <a:p>
            <a:r>
              <a:rPr lang="en-GB" dirty="0"/>
              <a:t>U3S Form Tutors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53AB0-BD1F-4C97-86FB-4EA66CCB4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177" y="1623734"/>
            <a:ext cx="1192045" cy="1571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AB17F-358F-4305-B579-260F7A924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230" y="1651102"/>
            <a:ext cx="1473431" cy="155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4CD59B-8904-4B13-94B1-0C4097C6C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884" y="1651102"/>
            <a:ext cx="1415946" cy="1508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1201" y="3714943"/>
            <a:ext cx="1848108" cy="19814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27895" y="3078369"/>
            <a:ext cx="210031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Mrs H Good</a:t>
            </a:r>
          </a:p>
          <a:p>
            <a:r>
              <a:rPr lang="en-GB" dirty="0"/>
              <a:t>Head of Upper Third</a:t>
            </a:r>
          </a:p>
        </p:txBody>
      </p:sp>
    </p:spTree>
    <p:extLst>
      <p:ext uri="{BB962C8B-B14F-4D97-AF65-F5344CB8AC3E}">
        <p14:creationId xmlns:p14="http://schemas.microsoft.com/office/powerpoint/2010/main" val="26156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4410" y="143482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BFDA96-417B-4A81-8331-4234E17DE6ED}"/>
              </a:ext>
            </a:extLst>
          </p:cNvPr>
          <p:cNvSpPr txBox="1"/>
          <p:nvPr/>
        </p:nvSpPr>
        <p:spPr>
          <a:xfrm>
            <a:off x="5592726" y="243227"/>
            <a:ext cx="446567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Personal Tutors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D7843-8634-419A-9415-665FAC2C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5" y="1698506"/>
            <a:ext cx="5511359" cy="1198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BA1648-CD23-46AA-A753-EFB0A856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008" y="3181221"/>
            <a:ext cx="6109707" cy="13286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2F48D2-47DC-46C4-A2C1-2755A6554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5" y="4901599"/>
            <a:ext cx="6109708" cy="13286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819A75-DA70-42EB-A96B-68247C50F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484" y="1076357"/>
            <a:ext cx="18669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4CD59B-8904-4B13-94B1-0C4097C6C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910" y="4509855"/>
            <a:ext cx="2028823" cy="2161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5938D9-9622-4989-9D49-79114E432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2819" y="2679318"/>
            <a:ext cx="1866900" cy="2461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59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9244" y="144848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BFDA96-417B-4A81-8331-4234E17DE6ED}"/>
              </a:ext>
            </a:extLst>
          </p:cNvPr>
          <p:cNvSpPr txBox="1"/>
          <p:nvPr/>
        </p:nvSpPr>
        <p:spPr>
          <a:xfrm>
            <a:off x="5592726" y="243227"/>
            <a:ext cx="446567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Personal Tutors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188979-A880-4041-86F8-E1174CD2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6" y="1806972"/>
            <a:ext cx="5734058" cy="1246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D17E4A-0E23-46C2-B84C-866FB9DE1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92" y="4267887"/>
            <a:ext cx="7140522" cy="1246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0A2288-8205-4E7C-BFC0-72EA5D05F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189" y="1409699"/>
            <a:ext cx="2003994" cy="211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80B563-8EDC-43E2-8192-20D210F93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277" y="3710080"/>
            <a:ext cx="2220692" cy="2387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99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463" y="2717746"/>
            <a:ext cx="10959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990033"/>
                </a:solidFill>
              </a:rPr>
              <a:t>KS3 Curriculum, </a:t>
            </a:r>
          </a:p>
          <a:p>
            <a:pPr algn="ctr"/>
            <a:r>
              <a:rPr lang="en-GB" sz="6600" b="1" dirty="0">
                <a:solidFill>
                  <a:srgbClr val="990033"/>
                </a:solidFill>
              </a:rPr>
              <a:t>Target grades &amp; Reports</a:t>
            </a:r>
          </a:p>
        </p:txBody>
      </p:sp>
      <p:sp>
        <p:nvSpPr>
          <p:cNvPr id="25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356" y="154139"/>
            <a:ext cx="5373482" cy="1538201"/>
            <a:chOff x="87060" y="141947"/>
            <a:chExt cx="5373482" cy="1538201"/>
          </a:xfrm>
        </p:grpSpPr>
        <p:grpSp>
          <p:nvGrpSpPr>
            <p:cNvPr id="14" name="Group 1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5" name="Pictur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5683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60" y="1625792"/>
            <a:ext cx="10959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990033"/>
                </a:solidFill>
              </a:rPr>
              <a:t>Key Dates for U3 2023-24</a:t>
            </a:r>
          </a:p>
        </p:txBody>
      </p:sp>
      <p:sp>
        <p:nvSpPr>
          <p:cNvPr id="25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0628" y="87591"/>
            <a:ext cx="5373482" cy="1538201"/>
            <a:chOff x="87060" y="141947"/>
            <a:chExt cx="5373482" cy="1538201"/>
          </a:xfrm>
        </p:grpSpPr>
        <p:grpSp>
          <p:nvGrpSpPr>
            <p:cNvPr id="14" name="Group 1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5" name="Picture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7E07F3D-2EB2-4734-814B-1212DC2DA137}"/>
              </a:ext>
            </a:extLst>
          </p:cNvPr>
          <p:cNvSpPr txBox="1"/>
          <p:nvPr/>
        </p:nvSpPr>
        <p:spPr>
          <a:xfrm>
            <a:off x="1252225" y="2663361"/>
            <a:ext cx="88150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MIDYIS test to generate targets, Early September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U3 social evening – Thursday 26 September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Autumn interim report and parents evening – Tuesday 10 December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Spring interim report – March 2025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KS3 Study week – from Monday 5 May 2025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KS3 Exam week – from Monday 12 May 2025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Summer full reports and parents evening – Thursday 12 June</a:t>
            </a:r>
          </a:p>
          <a:p>
            <a:pPr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5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14912" y="263728"/>
            <a:ext cx="3844552" cy="1569660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KS3 Curriculum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70970"/>
            <a:ext cx="76061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/>
              <a:t>All students will study: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Maths			- MFL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English			- Music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Science 			- Physical Education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Art				- Religious Studies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Drama			- PSHE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DT				- Skills and Values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Food and Nutrition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Geography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History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ICT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7060" y="141947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7307260" y="2131418"/>
            <a:ext cx="340529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Students start with both French and Spanish in U3, and will then choose which to pursue (an both if a student wishes</a:t>
            </a:r>
          </a:p>
        </p:txBody>
      </p:sp>
      <p:cxnSp>
        <p:nvCxnSpPr>
          <p:cNvPr id="10" name="Straight Arrow Connector 9"/>
          <p:cNvCxnSpPr>
            <a:endCxn id="3" idx="1"/>
          </p:cNvCxnSpPr>
          <p:nvPr/>
        </p:nvCxnSpPr>
        <p:spPr>
          <a:xfrm>
            <a:off x="4665133" y="2372440"/>
            <a:ext cx="2642127" cy="3591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53660" y="1140519"/>
            <a:ext cx="418860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Maths is taught in sets from U3 onwards. Initially two sets moving to three in U4. At GCSE, the top two sets will sit Higher Tier.</a:t>
            </a:r>
          </a:p>
        </p:txBody>
      </p: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1572956" y="2063849"/>
            <a:ext cx="3975008" cy="3085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83123" y="4609172"/>
            <a:ext cx="355464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U3 and L4, Science is taught in form groups and blocks of the three Sciences over the year.</a:t>
            </a:r>
          </a:p>
          <a:p>
            <a:r>
              <a:rPr lang="en-GB" dirty="0"/>
              <a:t>From U4, Science is taught in three sets and students have separate science lessons, 1 a week in Biology, Chemistry and Physics.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74939" y="5291667"/>
            <a:ext cx="297279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English is taught in form groups in U3 and L4, moving to a three group split from U4 onwards.</a:t>
            </a: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>
            <a:off x="1656050" y="2831031"/>
            <a:ext cx="2005287" cy="24606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1"/>
          </p:cNvCxnSpPr>
          <p:nvPr/>
        </p:nvCxnSpPr>
        <p:spPr>
          <a:xfrm>
            <a:off x="1619928" y="3409661"/>
            <a:ext cx="4863195" cy="22151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9245" y="3937941"/>
            <a:ext cx="422943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reading program has been introduced as part of Skills &amp; Values this year</a:t>
            </a:r>
          </a:p>
        </p:txBody>
      </p:sp>
      <p:cxnSp>
        <p:nvCxnSpPr>
          <p:cNvPr id="16" name="Straight Arrow Connector 15"/>
          <p:cNvCxnSpPr>
            <a:endCxn id="11" idx="1"/>
          </p:cNvCxnSpPr>
          <p:nvPr/>
        </p:nvCxnSpPr>
        <p:spPr>
          <a:xfrm flipV="1">
            <a:off x="5993328" y="4261107"/>
            <a:ext cx="525917" cy="155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2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39606" y="243227"/>
            <a:ext cx="3818794" cy="830997"/>
          </a:xfrm>
          <a:prstGeom prst="rect">
            <a:avLst/>
          </a:prstGeom>
          <a:noFill/>
          <a:ln w="254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990033"/>
                </a:solidFill>
              </a:rPr>
              <a:t>Target setting</a:t>
            </a:r>
          </a:p>
        </p:txBody>
      </p:sp>
      <p:sp>
        <p:nvSpPr>
          <p:cNvPr id="9" name="officeArt object"/>
          <p:cNvSpPr/>
          <p:nvPr/>
        </p:nvSpPr>
        <p:spPr>
          <a:xfrm rot="16200000">
            <a:off x="8003626" y="2824539"/>
            <a:ext cx="7158281" cy="1247224"/>
          </a:xfrm>
          <a:prstGeom prst="rect">
            <a:avLst/>
          </a:prstGeom>
          <a:solidFill>
            <a:srgbClr val="990033"/>
          </a:solidFill>
          <a:ln w="12700" cap="flat">
            <a:noFill/>
            <a:miter lim="400000"/>
          </a:ln>
          <a:effectLst/>
        </p:spPr>
        <p:txBody>
          <a:bodyPr wrap="square" anchor="ctr" anchorCtr="0">
            <a:noAutofit/>
          </a:bodyPr>
          <a:lstStyle/>
          <a:p>
            <a:r>
              <a:rPr lang="en-US" sz="8000" b="1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KS3  </a:t>
            </a:r>
            <a:endParaRPr lang="en-GB" sz="8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5747" y="154139"/>
            <a:ext cx="5373482" cy="1538201"/>
            <a:chOff x="87060" y="141947"/>
            <a:chExt cx="5373482" cy="1538201"/>
          </a:xfrm>
        </p:grpSpPr>
        <p:grpSp>
          <p:nvGrpSpPr>
            <p:cNvPr id="4" name="Group 3"/>
            <p:cNvGrpSpPr/>
            <p:nvPr/>
          </p:nvGrpSpPr>
          <p:grpSpPr>
            <a:xfrm>
              <a:off x="1515197" y="364250"/>
              <a:ext cx="3945345" cy="868974"/>
              <a:chOff x="1478707" y="326273"/>
              <a:chExt cx="3945345" cy="868974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484287" y="326273"/>
                <a:ext cx="393976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3200" b="1" dirty="0">
                    <a:solidFill>
                      <a:prstClr val="black"/>
                    </a:solidFill>
                    <a:latin typeface="Helvetica"/>
                    <a:ea typeface="Times"/>
                    <a:cs typeface="Times New Roman" pitchFamily="18" charset="0"/>
                  </a:rPr>
                  <a:t>Highclare School                        </a:t>
                </a:r>
                <a:endParaRPr lang="en-GB" alt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478707" y="825915"/>
                <a:ext cx="35401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60" y="141947"/>
              <a:ext cx="1459779" cy="1538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198555" y="1796169"/>
            <a:ext cx="8384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/>
              <a:t>Key Stage 3 targets</a:t>
            </a:r>
          </a:p>
          <a:p>
            <a:endParaRPr lang="en-GB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Your targets will be the minimum grades we think you should be aiming to achieve over the next three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We have also linked targets and reporting to GCSE grades to give an early indication of what a students  GCSE targets may be</a:t>
            </a:r>
          </a:p>
        </p:txBody>
      </p:sp>
    </p:spTree>
    <p:extLst>
      <p:ext uri="{BB962C8B-B14F-4D97-AF65-F5344CB8AC3E}">
        <p14:creationId xmlns:p14="http://schemas.microsoft.com/office/powerpoint/2010/main" val="109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D3B83F-B347-4BD4-AC9A-9582988509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1026</Words>
  <Application>Microsoft Office PowerPoint</Application>
  <PresentationFormat>Widescreen</PresentationFormat>
  <Paragraphs>223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2015-09-18T07:34:57Z</dcterms:created>
  <dcterms:modified xsi:type="dcterms:W3CDTF">2024-09-26T16:24:47Z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TC040010719991</vt:lpwstr>
  </property>
</Properties>
</file>